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77" r:id="rId1"/>
    <p:sldMasterId id="2147483676" r:id="rId2"/>
    <p:sldMasterId id="2147483660" r:id="rId3"/>
    <p:sldMasterId id="2147483679" r:id="rId4"/>
  </p:sldMasterIdLst>
  <p:notesMasterIdLst>
    <p:notesMasterId r:id="rId43"/>
  </p:notesMasterIdLst>
  <p:sldIdLst>
    <p:sldId id="256" r:id="rId5"/>
    <p:sldId id="257" r:id="rId6"/>
    <p:sldId id="258" r:id="rId7"/>
    <p:sldId id="309" r:id="rId8"/>
    <p:sldId id="260" r:id="rId9"/>
    <p:sldId id="277" r:id="rId10"/>
    <p:sldId id="275" r:id="rId11"/>
    <p:sldId id="263" r:id="rId12"/>
    <p:sldId id="316" r:id="rId13"/>
    <p:sldId id="311" r:id="rId14"/>
    <p:sldId id="293" r:id="rId15"/>
    <p:sldId id="314" r:id="rId16"/>
    <p:sldId id="313" r:id="rId17"/>
    <p:sldId id="294" r:id="rId18"/>
    <p:sldId id="307" r:id="rId19"/>
    <p:sldId id="276" r:id="rId20"/>
    <p:sldId id="301" r:id="rId21"/>
    <p:sldId id="265" r:id="rId22"/>
    <p:sldId id="303" r:id="rId23"/>
    <p:sldId id="302" r:id="rId24"/>
    <p:sldId id="266" r:id="rId25"/>
    <p:sldId id="323" r:id="rId26"/>
    <p:sldId id="321" r:id="rId27"/>
    <p:sldId id="318" r:id="rId28"/>
    <p:sldId id="322" r:id="rId29"/>
    <p:sldId id="267" r:id="rId30"/>
    <p:sldId id="278" r:id="rId31"/>
    <p:sldId id="268" r:id="rId32"/>
    <p:sldId id="317" r:id="rId33"/>
    <p:sldId id="269" r:id="rId34"/>
    <p:sldId id="289" r:id="rId35"/>
    <p:sldId id="291" r:id="rId36"/>
    <p:sldId id="281" r:id="rId37"/>
    <p:sldId id="282" r:id="rId38"/>
    <p:sldId id="288" r:id="rId39"/>
    <p:sldId id="312" r:id="rId40"/>
    <p:sldId id="285" r:id="rId41"/>
    <p:sldId id="287" r:id="rId4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uraille" initials="dm" lastIdx="2" clrIdx="0">
    <p:extLst>
      <p:ext uri="{19B8F6BF-5375-455C-9EA6-DF929625EA0E}">
        <p15:presenceInfo xmlns:p15="http://schemas.microsoft.com/office/powerpoint/2012/main" userId="c634dd1d6daaa8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199" autoAdjust="0"/>
  </p:normalViewPr>
  <p:slideViewPr>
    <p:cSldViewPr snapToGrid="0">
      <p:cViewPr varScale="1">
        <p:scale>
          <a:sx n="67" d="100"/>
          <a:sy n="67" d="100"/>
        </p:scale>
        <p:origin x="1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Origine des apprenants 2021/2022</a:t>
            </a:r>
          </a:p>
        </c:rich>
      </c:tx>
      <c:layout>
        <c:manualLayout>
          <c:xMode val="edge"/>
          <c:yMode val="edge"/>
          <c:x val="0.167077183208048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6370078740157482"/>
          <c:w val="0.81388888888888888"/>
          <c:h val="0.66745953630796151"/>
        </c:manualLayout>
      </c:layout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2023 2024  - V4.8.xlsm]provenance!Tableau croisé dynamique2</c:name>
    <c:fmtId val="26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circle"/>
          <c:size val="5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1"/>
        <c:spPr>
          <a:solidFill>
            <a:schemeClr val="accent1">
              <a:lumMod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3"/>
        <c:spPr>
          <a:solidFill>
            <a:schemeClr val="accent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4"/>
        <c:spPr>
          <a:solidFill>
            <a:schemeClr val="accent3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5"/>
        <c:spPr>
          <a:solidFill>
            <a:schemeClr val="accent6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6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7"/>
      </c:pivotFmt>
      <c:pivotFmt>
        <c:idx val="68"/>
      </c:pivotFmt>
      <c:pivotFmt>
        <c:idx val="69"/>
        <c:spPr>
          <a:solidFill>
            <a:schemeClr val="accent2">
              <a:lumMod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3">
              <a:lumMod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provenance!$B$3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86-4672-9E97-D8A75EACBA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86-4672-9E97-D8A75EACBA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86-4672-9E97-D8A75EACBA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86-4672-9E97-D8A75EACBA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F86-4672-9E97-D8A75EACBA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F86-4672-9E97-D8A75EACBA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F86-4672-9E97-D8A75EACBA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F86-4672-9E97-D8A75EACBA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F86-4672-9E97-D8A75EACBA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F86-4672-9E97-D8A75EACBA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F86-4672-9E97-D8A75EACBAA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F86-4672-9E97-D8A75EACBAA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F86-4672-9E97-D8A75EACBAA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F86-4672-9E97-D8A75EACBAA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7F86-4672-9E97-D8A75EACBAA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7F86-4672-9E97-D8A75EACBAA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7F86-4672-9E97-D8A75EACBAA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7F86-4672-9E97-D8A75EACBAA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7F86-4672-9E97-D8A75EACBAA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7F86-4672-9E97-D8A75EACBAAF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7F86-4672-9E97-D8A75EACBAAF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7F86-4672-9E97-D8A75EACBAAF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7F86-4672-9E97-D8A75EACBAAF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7F86-4672-9E97-D8A75EACBAA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7F86-4672-9E97-D8A75EACBAAF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7F86-4672-9E97-D8A75EACBAAF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7F86-4672-9E97-D8A75EACBAAF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7F86-4672-9E97-D8A75EACBAAF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7F86-4672-9E97-D8A75EACBAAF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7F86-4672-9E97-D8A75EACBAAF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7F86-4672-9E97-D8A75EACBAAF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7F86-4672-9E97-D8A75EACBAAF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7F86-4672-9E97-D8A75EACBAAF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7F86-4672-9E97-D8A75EACBAAF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7F86-4672-9E97-D8A75EACBAAF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7F86-4672-9E97-D8A75EACBAAF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7F86-4672-9E97-D8A75EACBAAF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7F86-4672-9E97-D8A75EACBAAF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7F86-4672-9E97-D8A75EACBAAF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7F86-4672-9E97-D8A75EACBAAF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7F86-4672-9E97-D8A75EACBAAF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7F86-4672-9E97-D8A75EACBAAF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7F86-4672-9E97-D8A75EACBAAF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7F86-4672-9E97-D8A75EACBAAF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9-7F86-4672-9E97-D8A75EACBAAF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B-7F86-4672-9E97-D8A75EACBAAF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D-7F86-4672-9E97-D8A75EACBAAF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F-7F86-4672-9E97-D8A75EACBAAF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1-7F86-4672-9E97-D8A75EACBAAF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3-7F86-4672-9E97-D8A75EACBAAF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86-4672-9E97-D8A75EACBA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86-4672-9E97-D8A75EACBA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86-4672-9E97-D8A75EACB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provenance!$A$4:$A$13</c:f>
              <c:strCache>
                <c:ptCount val="9"/>
                <c:pt idx="0">
                  <c:v>Boulogne-Billancourt</c:v>
                </c:pt>
                <c:pt idx="1">
                  <c:v>Sèvres</c:v>
                </c:pt>
                <c:pt idx="2">
                  <c:v>Paris </c:v>
                </c:pt>
                <c:pt idx="3">
                  <c:v>Meudon</c:v>
                </c:pt>
                <c:pt idx="4">
                  <c:v>Issy les moulineaux</c:v>
                </c:pt>
                <c:pt idx="5">
                  <c:v>Saint Cloud</c:v>
                </c:pt>
                <c:pt idx="6">
                  <c:v>Chaville</c:v>
                </c:pt>
                <c:pt idx="7">
                  <c:v>Garches</c:v>
                </c:pt>
                <c:pt idx="8">
                  <c:v>la Garenne Colombes</c:v>
                </c:pt>
              </c:strCache>
            </c:strRef>
          </c:cat>
          <c:val>
            <c:numRef>
              <c:f>provenance!$B$4:$B$13</c:f>
              <c:numCache>
                <c:formatCode>General</c:formatCode>
                <c:ptCount val="9"/>
                <c:pt idx="0">
                  <c:v>164</c:v>
                </c:pt>
                <c:pt idx="1">
                  <c:v>13</c:v>
                </c:pt>
                <c:pt idx="2">
                  <c:v>8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7F86-4672-9E97-D8A75EACBAA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par classe PDS 2023/2024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Feuil1!$B$3:$B$14</c:f>
              <c:strCache>
                <c:ptCount val="12"/>
                <c:pt idx="0">
                  <c:v>CP</c:v>
                </c:pt>
                <c:pt idx="1">
                  <c:v>CE1</c:v>
                </c:pt>
                <c:pt idx="2">
                  <c:v>CE2</c:v>
                </c:pt>
                <c:pt idx="3">
                  <c:v>CM1</c:v>
                </c:pt>
                <c:pt idx="4">
                  <c:v>CM2</c:v>
                </c:pt>
                <c:pt idx="5">
                  <c:v>6eme</c:v>
                </c:pt>
                <c:pt idx="6">
                  <c:v>5eme</c:v>
                </c:pt>
                <c:pt idx="7">
                  <c:v>4eme</c:v>
                </c:pt>
                <c:pt idx="8">
                  <c:v>3eme</c:v>
                </c:pt>
                <c:pt idx="9">
                  <c:v>2nd</c:v>
                </c:pt>
                <c:pt idx="10">
                  <c:v>1er</c:v>
                </c:pt>
                <c:pt idx="11">
                  <c:v>Term</c:v>
                </c:pt>
              </c:strCache>
            </c:strRef>
          </c:cat>
          <c:val>
            <c:numRef>
              <c:f>Feuil1!$C$3:$C$14</c:f>
              <c:numCache>
                <c:formatCode>General</c:formatCode>
                <c:ptCount val="12"/>
                <c:pt idx="0">
                  <c:v>4</c:v>
                </c:pt>
                <c:pt idx="1">
                  <c:v>9</c:v>
                </c:pt>
                <c:pt idx="2">
                  <c:v>6</c:v>
                </c:pt>
                <c:pt idx="3">
                  <c:v>11</c:v>
                </c:pt>
                <c:pt idx="4">
                  <c:v>13</c:v>
                </c:pt>
                <c:pt idx="5">
                  <c:v>10</c:v>
                </c:pt>
                <c:pt idx="6">
                  <c:v>11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1-439B-A93A-19A88D106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814672"/>
        <c:axId val="580826192"/>
      </c:barChart>
      <c:catAx>
        <c:axId val="58081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0826192"/>
        <c:crosses val="autoZero"/>
        <c:auto val="1"/>
        <c:lblAlgn val="ctr"/>
        <c:lblOffset val="100"/>
        <c:noMultiLvlLbl val="0"/>
      </c:catAx>
      <c:valAx>
        <c:axId val="58082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081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</a:t>
            </a:r>
            <a:r>
              <a:rPr lang="fr-FR" baseline="0"/>
              <a:t> par collège/lycée PDS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16056277056277057"/>
          <c:w val="0.90564129483814537"/>
          <c:h val="0.71310256672461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Feuil1!$K$19:$K$26</c:f>
              <c:strCache>
                <c:ptCount val="7"/>
                <c:pt idx="0">
                  <c:v>Jean Renoir</c:v>
                </c:pt>
                <c:pt idx="1">
                  <c:v>Jacqueline Auriol</c:v>
                </c:pt>
                <c:pt idx="2">
                  <c:v>Bartholdi</c:v>
                </c:pt>
                <c:pt idx="3">
                  <c:v>Landowski</c:v>
                </c:pt>
                <c:pt idx="4">
                  <c:v>Simone Veil</c:v>
                </c:pt>
                <c:pt idx="5">
                  <c:v>Jacques Prévert</c:v>
                </c:pt>
                <c:pt idx="6">
                  <c:v>Bac pro</c:v>
                </c:pt>
              </c:strCache>
            </c:strRef>
          </c:cat>
          <c:val>
            <c:numRef>
              <c:f>Feuil1!$L$19:$L$26</c:f>
              <c:numCache>
                <c:formatCode>General</c:formatCode>
                <c:ptCount val="8"/>
                <c:pt idx="0">
                  <c:v>33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11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A-40FF-A1A0-982E400CB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534776"/>
        <c:axId val="632529976"/>
      </c:barChart>
      <c:catAx>
        <c:axId val="63253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529976"/>
        <c:crosses val="autoZero"/>
        <c:auto val="1"/>
        <c:lblAlgn val="ctr"/>
        <c:lblOffset val="100"/>
        <c:noMultiLvlLbl val="0"/>
      </c:catAx>
      <c:valAx>
        <c:axId val="63252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53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REPARTITION PAR ECOLE PDS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Feuil1!$B$19:$B$26</c:f>
              <c:strCache>
                <c:ptCount val="7"/>
                <c:pt idx="0">
                  <c:v>Biodiversité</c:v>
                </c:pt>
                <c:pt idx="1">
                  <c:v>Castéja</c:v>
                </c:pt>
                <c:pt idx="2">
                  <c:v>Doisneau</c:v>
                </c:pt>
                <c:pt idx="3">
                  <c:v>Gacières</c:v>
                </c:pt>
                <c:pt idx="4">
                  <c:v>JB Clément</c:v>
                </c:pt>
                <c:pt idx="5">
                  <c:v>Numériques</c:v>
                </c:pt>
                <c:pt idx="6">
                  <c:v>Point du jour </c:v>
                </c:pt>
              </c:strCache>
            </c:strRef>
          </c:cat>
          <c:val>
            <c:numRef>
              <c:f>Feuil1!$C$19:$C$26</c:f>
              <c:numCache>
                <c:formatCode>General</c:formatCode>
                <c:ptCount val="8"/>
                <c:pt idx="0">
                  <c:v>14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8-4665-A447-4BBAB644B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134320"/>
        <c:axId val="609132208"/>
      </c:barChart>
      <c:catAx>
        <c:axId val="6091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9132208"/>
        <c:crosses val="autoZero"/>
        <c:auto val="1"/>
        <c:lblAlgn val="ctr"/>
        <c:lblOffset val="100"/>
        <c:noMultiLvlLbl val="0"/>
      </c:catAx>
      <c:valAx>
        <c:axId val="60913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913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Répartition par classe Square 2023/2024</a:t>
            </a:r>
          </a:p>
          <a:p>
            <a:pPr>
              <a:defRPr/>
            </a:pPr>
            <a:endParaRPr lang="fr-FR">
              <a:effectLst/>
            </a:endParaRPr>
          </a:p>
        </c:rich>
      </c:tx>
      <c:layout>
        <c:manualLayout>
          <c:xMode val="edge"/>
          <c:yMode val="edge"/>
          <c:x val="0.196138888888888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Feuil1!$M$3:$M$11</c:f>
              <c:strCache>
                <c:ptCount val="9"/>
                <c:pt idx="0">
                  <c:v>CP</c:v>
                </c:pt>
                <c:pt idx="1">
                  <c:v>CE1</c:v>
                </c:pt>
                <c:pt idx="2">
                  <c:v>CE2</c:v>
                </c:pt>
                <c:pt idx="3">
                  <c:v>CM1</c:v>
                </c:pt>
                <c:pt idx="4">
                  <c:v>CM2</c:v>
                </c:pt>
                <c:pt idx="5">
                  <c:v>6eme</c:v>
                </c:pt>
                <c:pt idx="6">
                  <c:v>5eme</c:v>
                </c:pt>
                <c:pt idx="7">
                  <c:v>4eme</c:v>
                </c:pt>
                <c:pt idx="8">
                  <c:v>3eme</c:v>
                </c:pt>
              </c:strCache>
            </c:strRef>
          </c:cat>
          <c:val>
            <c:numRef>
              <c:f>Feuil1!$N$3:$N$11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A-4F3A-A619-D24711CD6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426144"/>
        <c:axId val="633428960"/>
      </c:barChart>
      <c:catAx>
        <c:axId val="6334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3428960"/>
        <c:crosses val="autoZero"/>
        <c:auto val="1"/>
        <c:lblAlgn val="ctr"/>
        <c:lblOffset val="100"/>
        <c:noMultiLvlLbl val="0"/>
      </c:catAx>
      <c:valAx>
        <c:axId val="63342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34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Répartition par classe Square 2023/2024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Feuil1!$B$35:$B$41</c:f>
              <c:strCache>
                <c:ptCount val="6"/>
                <c:pt idx="0">
                  <c:v>Ecole F.Buisson</c:v>
                </c:pt>
                <c:pt idx="1">
                  <c:v>Ecole Thiers</c:v>
                </c:pt>
                <c:pt idx="2">
                  <c:v>Billlancourt</c:v>
                </c:pt>
                <c:pt idx="3">
                  <c:v>Collège J Auriol</c:v>
                </c:pt>
                <c:pt idx="4">
                  <c:v>Collège J Renoir</c:v>
                </c:pt>
                <c:pt idx="5">
                  <c:v>collége landowski</c:v>
                </c:pt>
              </c:strCache>
            </c:strRef>
          </c:cat>
          <c:val>
            <c:numRef>
              <c:f>Feuil1!$C$35:$C$41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12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1-4BA5-A636-CF7E8416E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029792"/>
        <c:axId val="583032608"/>
      </c:barChart>
      <c:catAx>
        <c:axId val="5830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3032608"/>
        <c:crosses val="autoZero"/>
        <c:auto val="1"/>
        <c:lblAlgn val="ctr"/>
        <c:lblOffset val="100"/>
        <c:noMultiLvlLbl val="0"/>
      </c:catAx>
      <c:valAx>
        <c:axId val="5830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302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Origine des apprenants 2022/2023 </a:t>
            </a:r>
          </a:p>
        </c:rich>
      </c:tx>
      <c:layout>
        <c:manualLayout>
          <c:xMode val="edge"/>
          <c:yMode val="edge"/>
          <c:x val="0.252855837464761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 dans Microsoft PowerPoint]stat_continents!Tableau croisé dynamique2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Origine des apprenants 2023/2024 </a:t>
            </a:r>
          </a:p>
        </c:rich>
      </c:tx>
      <c:layout>
        <c:manualLayout>
          <c:xMode val="edge"/>
          <c:yMode val="edge"/>
          <c:x val="0.27538371035884274"/>
          <c:y val="2.1449707473280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circle"/>
          <c:size val="5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3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stat_continents!$B$3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6E-4612-906E-E040B8FD9E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6E-4612-906E-E040B8FD9E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6E-4612-906E-E040B8FD9E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6E-4612-906E-E040B8FD9E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B6E-4612-906E-E040B8FD9E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B6E-4612-906E-E040B8FD9E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stat_continents!$A$4:$A$9</c:f>
              <c:strCache>
                <c:ptCount val="5"/>
                <c:pt idx="0">
                  <c:v>Afrique</c:v>
                </c:pt>
                <c:pt idx="1">
                  <c:v>Amérique du nord</c:v>
                </c:pt>
                <c:pt idx="2">
                  <c:v>Amérique du sud</c:v>
                </c:pt>
                <c:pt idx="3">
                  <c:v>Asie</c:v>
                </c:pt>
                <c:pt idx="4">
                  <c:v>Europe</c:v>
                </c:pt>
              </c:strCache>
            </c:strRef>
          </c:cat>
          <c:val>
            <c:numRef>
              <c:f>stat_continents!$B$4:$B$9</c:f>
              <c:numCache>
                <c:formatCode>0.00%</c:formatCode>
                <c:ptCount val="5"/>
                <c:pt idx="0">
                  <c:v>0.31979695431472083</c:v>
                </c:pt>
                <c:pt idx="1">
                  <c:v>5.076142131979695E-3</c:v>
                </c:pt>
                <c:pt idx="2">
                  <c:v>6.0913705583756347E-2</c:v>
                </c:pt>
                <c:pt idx="3">
                  <c:v>0.46700507614213199</c:v>
                </c:pt>
                <c:pt idx="4">
                  <c:v>0.14720812182741116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6E-4612-906E-E040B8FD9E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04279902228514"/>
          <c:y val="0.22135071228812034"/>
          <c:w val="0.19260943851463577"/>
          <c:h val="0.68247957084126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2023 2024  - V4.8.xlsm]situation administrative!Tableau croisé dynamique1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Situation</a:t>
            </a:r>
            <a:r>
              <a:rPr lang="fr-FR" b="1" baseline="0" dirty="0"/>
              <a:t> administrative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7086832895888028E-2"/>
          <c:y val="0.17171296296296298"/>
          <c:w val="0.89180205599300089"/>
          <c:h val="0.38946230679498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'situation administrative'!$B$3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'situation administrative'!$A$4:$A$17</c:f>
              <c:strCache>
                <c:ptCount val="13"/>
                <c:pt idx="0">
                  <c:v>CARTE AME</c:v>
                </c:pt>
                <c:pt idx="1">
                  <c:v>CARTE DE RESIDENT</c:v>
                </c:pt>
                <c:pt idx="2">
                  <c:v>CARTE DE SEJOUR</c:v>
                </c:pt>
                <c:pt idx="3">
                  <c:v>CARTE D'IDENTITE FRANCAISE</c:v>
                </c:pt>
                <c:pt idx="4">
                  <c:v>DEMANDE D'ASILE</c:v>
                </c:pt>
                <c:pt idx="5">
                  <c:v>PASSEPORT</c:v>
                </c:pt>
                <c:pt idx="6">
                  <c:v>PROTECTION SUBSIDIAIRE</c:v>
                </c:pt>
                <c:pt idx="7">
                  <c:v>RECEPISSE CARTE DE SEJOUR</c:v>
                </c:pt>
                <c:pt idx="8">
                  <c:v>REFUGIE</c:v>
                </c:pt>
                <c:pt idx="9">
                  <c:v>SANS PAPIER</c:v>
                </c:pt>
                <c:pt idx="10">
                  <c:v>STATUT DIPLOMATIQUE </c:v>
                </c:pt>
                <c:pt idx="11">
                  <c:v>TITRE DE SEJOUR SPECIAL</c:v>
                </c:pt>
                <c:pt idx="12">
                  <c:v>VISA</c:v>
                </c:pt>
              </c:strCache>
            </c:strRef>
          </c:cat>
          <c:val>
            <c:numRef>
              <c:f>'situation administrative'!$B$4:$B$17</c:f>
              <c:numCache>
                <c:formatCode>General</c:formatCode>
                <c:ptCount val="13"/>
                <c:pt idx="0">
                  <c:v>16</c:v>
                </c:pt>
                <c:pt idx="1">
                  <c:v>10</c:v>
                </c:pt>
                <c:pt idx="2">
                  <c:v>54</c:v>
                </c:pt>
                <c:pt idx="3">
                  <c:v>9</c:v>
                </c:pt>
                <c:pt idx="4">
                  <c:v>9</c:v>
                </c:pt>
                <c:pt idx="5">
                  <c:v>18</c:v>
                </c:pt>
                <c:pt idx="6">
                  <c:v>17</c:v>
                </c:pt>
                <c:pt idx="7">
                  <c:v>1</c:v>
                </c:pt>
                <c:pt idx="8">
                  <c:v>5</c:v>
                </c:pt>
                <c:pt idx="9">
                  <c:v>22</c:v>
                </c:pt>
                <c:pt idx="10">
                  <c:v>2</c:v>
                </c:pt>
                <c:pt idx="11">
                  <c:v>22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E-462C-81C6-A0F10A081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214584"/>
        <c:axId val="871214936"/>
      </c:barChart>
      <c:catAx>
        <c:axId val="87121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1214936"/>
        <c:crosses val="autoZero"/>
        <c:auto val="1"/>
        <c:lblAlgn val="ctr"/>
        <c:lblOffset val="100"/>
        <c:noMultiLvlLbl val="0"/>
      </c:catAx>
      <c:valAx>
        <c:axId val="87121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121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2023 2024  - V4.8.xlsm]stat_nationalite (2)!Tableau croisé dynamique1</c:name>
    <c:fmtId val="2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49 nationalités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331809548400925E-2"/>
          <c:y val="0.13862313308202509"/>
          <c:w val="0.81672414949479188"/>
          <c:h val="0.70498002120283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'stat_nationalite (2)'!$B$5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'stat_nationalite (2)'!$A$6:$A$55</c:f>
              <c:strCache>
                <c:ptCount val="49"/>
                <c:pt idx="0">
                  <c:v>Afghanistan </c:v>
                </c:pt>
                <c:pt idx="1">
                  <c:v>Afrique du Sud </c:v>
                </c:pt>
                <c:pt idx="2">
                  <c:v>Algérie </c:v>
                </c:pt>
                <c:pt idx="3">
                  <c:v>Angola </c:v>
                </c:pt>
                <c:pt idx="4">
                  <c:v>Azerbaïdjan </c:v>
                </c:pt>
                <c:pt idx="5">
                  <c:v>Bangladesh </c:v>
                </c:pt>
                <c:pt idx="6">
                  <c:v>Bélarus/Biélorussie</c:v>
                </c:pt>
                <c:pt idx="7">
                  <c:v>Brésil </c:v>
                </c:pt>
                <c:pt idx="8">
                  <c:v>Bulgarie </c:v>
                </c:pt>
                <c:pt idx="9">
                  <c:v>Cambodge </c:v>
                </c:pt>
                <c:pt idx="10">
                  <c:v>Chili </c:v>
                </c:pt>
                <c:pt idx="11">
                  <c:v>Chine </c:v>
                </c:pt>
                <c:pt idx="12">
                  <c:v>Colombie </c:v>
                </c:pt>
                <c:pt idx="13">
                  <c:v>Congo (RDC)</c:v>
                </c:pt>
                <c:pt idx="14">
                  <c:v>Corée</c:v>
                </c:pt>
                <c:pt idx="15">
                  <c:v>Côte d’Ivoire </c:v>
                </c:pt>
                <c:pt idx="16">
                  <c:v>Égypte </c:v>
                </c:pt>
                <c:pt idx="17">
                  <c:v>Érythrée </c:v>
                </c:pt>
                <c:pt idx="18">
                  <c:v>France </c:v>
                </c:pt>
                <c:pt idx="19">
                  <c:v>Haïti</c:v>
                </c:pt>
                <c:pt idx="20">
                  <c:v>Inde </c:v>
                </c:pt>
                <c:pt idx="21">
                  <c:v>Indonésie </c:v>
                </c:pt>
                <c:pt idx="22">
                  <c:v>Iran</c:v>
                </c:pt>
                <c:pt idx="23">
                  <c:v>Iraq </c:v>
                </c:pt>
                <c:pt idx="24">
                  <c:v>Japon </c:v>
                </c:pt>
                <c:pt idx="25">
                  <c:v>Liban </c:v>
                </c:pt>
                <c:pt idx="26">
                  <c:v>Libye </c:v>
                </c:pt>
                <c:pt idx="27">
                  <c:v>Mali </c:v>
                </c:pt>
                <c:pt idx="28">
                  <c:v>Maroc </c:v>
                </c:pt>
                <c:pt idx="29">
                  <c:v>Mauritanie </c:v>
                </c:pt>
                <c:pt idx="30">
                  <c:v>Moldavie</c:v>
                </c:pt>
                <c:pt idx="31">
                  <c:v>Ouzbékistan </c:v>
                </c:pt>
                <c:pt idx="32">
                  <c:v>Pakistan </c:v>
                </c:pt>
                <c:pt idx="33">
                  <c:v>Pérou </c:v>
                </c:pt>
                <c:pt idx="34">
                  <c:v>Philippines </c:v>
                </c:pt>
                <c:pt idx="35">
                  <c:v>Pologne </c:v>
                </c:pt>
                <c:pt idx="36">
                  <c:v>Portugal </c:v>
                </c:pt>
                <c:pt idx="37">
                  <c:v>Russie</c:v>
                </c:pt>
                <c:pt idx="38">
                  <c:v>Sénégal </c:v>
                </c:pt>
                <c:pt idx="39">
                  <c:v>Soudan </c:v>
                </c:pt>
                <c:pt idx="40">
                  <c:v>Soudan du Sud </c:v>
                </c:pt>
                <c:pt idx="41">
                  <c:v>Sri Lanka</c:v>
                </c:pt>
                <c:pt idx="42">
                  <c:v>Syrie</c:v>
                </c:pt>
                <c:pt idx="43">
                  <c:v>Tadjikistan </c:v>
                </c:pt>
                <c:pt idx="44">
                  <c:v>Tchad </c:v>
                </c:pt>
                <c:pt idx="45">
                  <c:v>Thaïlande </c:v>
                </c:pt>
                <c:pt idx="46">
                  <c:v>Tunisie </c:v>
                </c:pt>
                <c:pt idx="47">
                  <c:v>Turquie </c:v>
                </c:pt>
                <c:pt idx="48">
                  <c:v>Ukraine </c:v>
                </c:pt>
              </c:strCache>
            </c:strRef>
          </c:cat>
          <c:val>
            <c:numRef>
              <c:f>'stat_nationalite (2)'!$B$6:$B$55</c:f>
              <c:numCache>
                <c:formatCode>General</c:formatCode>
                <c:ptCount val="49"/>
                <c:pt idx="0">
                  <c:v>14</c:v>
                </c:pt>
                <c:pt idx="1">
                  <c:v>2</c:v>
                </c:pt>
                <c:pt idx="2">
                  <c:v>9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13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6</c:v>
                </c:pt>
                <c:pt idx="19">
                  <c:v>1</c:v>
                </c:pt>
                <c:pt idx="20">
                  <c:v>21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8</c:v>
                </c:pt>
                <c:pt idx="25">
                  <c:v>2</c:v>
                </c:pt>
                <c:pt idx="26">
                  <c:v>1</c:v>
                </c:pt>
                <c:pt idx="27">
                  <c:v>3</c:v>
                </c:pt>
                <c:pt idx="28">
                  <c:v>16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  <c:pt idx="34">
                  <c:v>4</c:v>
                </c:pt>
                <c:pt idx="35">
                  <c:v>1</c:v>
                </c:pt>
                <c:pt idx="36">
                  <c:v>1</c:v>
                </c:pt>
                <c:pt idx="37">
                  <c:v>7</c:v>
                </c:pt>
                <c:pt idx="38">
                  <c:v>9</c:v>
                </c:pt>
                <c:pt idx="39">
                  <c:v>1</c:v>
                </c:pt>
                <c:pt idx="40">
                  <c:v>1</c:v>
                </c:pt>
                <c:pt idx="41">
                  <c:v>11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3</c:v>
                </c:pt>
                <c:pt idx="47">
                  <c:v>3</c:v>
                </c:pt>
                <c:pt idx="4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A-4E76-AD33-63026A57E1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1767151"/>
        <c:axId val="51769231"/>
      </c:barChart>
      <c:valAx>
        <c:axId val="51769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767151"/>
        <c:crosses val="autoZero"/>
        <c:crossBetween val="between"/>
      </c:valAx>
      <c:catAx>
        <c:axId val="5176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7692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Niveau d'études des apprenants</a:t>
            </a:r>
          </a:p>
          <a:p>
            <a:pPr>
              <a:defRPr/>
            </a:pPr>
            <a:r>
              <a:rPr lang="fr-FR" sz="1400" dirty="0"/>
              <a:t>2023/2024 </a:t>
            </a:r>
          </a:p>
        </c:rich>
      </c:tx>
      <c:layout>
        <c:manualLayout>
          <c:xMode val="edge"/>
          <c:yMode val="edge"/>
          <c:x val="0.16923330786183371"/>
          <c:y val="3.2018290403372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DA-4E7F-879E-7D440E60670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DA-4E7F-879E-7D440E60670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DA-4E7F-879E-7D440E60670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7DA-4E7F-879E-7D440E60670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7DA-4E7F-879E-7D440E60670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7DA-4E7F-879E-7D440E606701}"/>
              </c:ext>
            </c:extLst>
          </c:dPt>
          <c:dLbls>
            <c:dLbl>
              <c:idx val="0"/>
              <c:layout>
                <c:manualLayout>
                  <c:x val="0.13011380552555424"/>
                  <c:y val="1.57682440601366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DA-4E7F-879E-7D440E6067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1C5553-69F3-4BB9-85E6-E15CFAEA638F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12%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DA-4E7F-879E-7D440E606701}"/>
                </c:ext>
              </c:extLst>
            </c:dLbl>
            <c:dLbl>
              <c:idx val="3"/>
              <c:layout>
                <c:manualLayout>
                  <c:x val="0"/>
                  <c:y val="0.2365236609020491"/>
                </c:manualLayout>
              </c:layout>
              <c:tx>
                <c:rich>
                  <a:bodyPr/>
                  <a:lstStyle/>
                  <a:p>
                    <a:fld id="{BEA0071A-6A86-4F35-9BEF-00327662CD8C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52%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DA-4E7F-879E-7D440E60670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Feuil1!$A$37:$A$42</c:f>
              <c:strCache>
                <c:ptCount val="4"/>
                <c:pt idx="0">
                  <c:v>Peu/pas scolarisé</c:v>
                </c:pt>
                <c:pt idx="1">
                  <c:v>Collège</c:v>
                </c:pt>
                <c:pt idx="2">
                  <c:v>BAC</c:v>
                </c:pt>
                <c:pt idx="3">
                  <c:v>Etudes supérieures</c:v>
                </c:pt>
              </c:strCache>
            </c:strRef>
          </c:cat>
          <c:val>
            <c:numRef>
              <c:f>Feuil1!$B$37:$B$42</c:f>
              <c:numCache>
                <c:formatCode>General</c:formatCode>
                <c:ptCount val="6"/>
                <c:pt idx="0">
                  <c:v>26</c:v>
                </c:pt>
                <c:pt idx="1">
                  <c:v>15</c:v>
                </c:pt>
                <c:pt idx="2">
                  <c:v>22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DA-4E7F-879E-7D440E606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 dans Microsoft PowerPoint]Feuil2!Tableau croisé dynamique4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des apprenants 2023/2024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Feuil2!$A$4:$A$10</c:f>
              <c:strCache>
                <c:ptCount val="6"/>
                <c:pt idx="0">
                  <c:v>&lt;18</c:v>
                </c:pt>
                <c:pt idx="1">
                  <c:v>18-32</c:v>
                </c:pt>
                <c:pt idx="2">
                  <c:v>33-47</c:v>
                </c:pt>
                <c:pt idx="3">
                  <c:v>48-62</c:v>
                </c:pt>
                <c:pt idx="4">
                  <c:v>63-77</c:v>
                </c:pt>
                <c:pt idx="5">
                  <c:v>&gt;78</c:v>
                </c:pt>
              </c:strCache>
            </c:strRef>
          </c:cat>
          <c:val>
            <c:numRef>
              <c:f>Feuil2!$B$4:$B$10</c:f>
              <c:numCache>
                <c:formatCode>General</c:formatCode>
                <c:ptCount val="6"/>
                <c:pt idx="0">
                  <c:v>1</c:v>
                </c:pt>
                <c:pt idx="1">
                  <c:v>34</c:v>
                </c:pt>
                <c:pt idx="2">
                  <c:v>79</c:v>
                </c:pt>
                <c:pt idx="3">
                  <c:v>23</c:v>
                </c:pt>
                <c:pt idx="4">
                  <c:v>17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6-4B39-822D-28FDC3EF2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041600"/>
        <c:axId val="883039136"/>
      </c:barChart>
      <c:catAx>
        <c:axId val="8830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3039136"/>
        <c:crosses val="autoZero"/>
        <c:auto val="1"/>
        <c:lblAlgn val="ctr"/>
        <c:lblOffset val="100"/>
        <c:noMultiLvlLbl val="0"/>
      </c:catAx>
      <c:valAx>
        <c:axId val="8830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30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2023 2024  - V4.8.xlsm]H F!Tableau croisé dynamique2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Pourcentage</a:t>
            </a:r>
            <a:r>
              <a:rPr lang="en-US" baseline="0"/>
              <a:t> de femmes et hommes</a:t>
            </a:r>
          </a:p>
          <a:p>
            <a:pPr>
              <a:defRPr/>
            </a:pPr>
            <a:r>
              <a:rPr lang="en-US" baseline="0"/>
              <a:t>20023/2024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'H F'!$B$3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1C-4A84-869D-7488F1126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1C-4A84-869D-7488F11262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 F'!$A$4:$A$6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'H F'!$B$4:$B$6</c:f>
              <c:numCache>
                <c:formatCode>0.00%</c:formatCode>
                <c:ptCount val="2"/>
                <c:pt idx="0">
                  <c:v>0.72111280113831511</c:v>
                </c:pt>
                <c:pt idx="1">
                  <c:v>0.27888719886168489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C-4A84-869D-7488F1126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2022 2023  - V3.6.3 (1).xlsm]Feuil1!Tableau croisé dynamique1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68A6D-C829-46F5-B144-2D3DEA213B9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20DD4CC-90E6-48EB-9AF5-AA798099F3FA}">
      <dgm:prSet phldrT="[Texte]" custT="1"/>
      <dgm:spPr>
        <a:xfrm>
          <a:off x="2615179" y="211986"/>
          <a:ext cx="1306029" cy="8293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r-FR" sz="1100" b="1" dirty="0">
              <a:latin typeface="Calibri" panose="020F0502020204030204"/>
              <a:ea typeface="+mn-ea"/>
              <a:cs typeface="+mn-cs"/>
            </a:rPr>
            <a:t>Conseil d'administration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N. Carle- G. Cipriani -O. 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Jeanteur</a:t>
          </a:r>
          <a:r>
            <a:rPr lang="fr-FR" sz="1100" b="0" dirty="0">
              <a:latin typeface="Calibri" panose="020F0502020204030204"/>
              <a:ea typeface="+mn-ea"/>
              <a:cs typeface="+mn-cs"/>
            </a:rPr>
            <a:t> -J. 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Laferriere</a:t>
          </a:r>
          <a:r>
            <a:rPr lang="fr-FR" sz="1100" b="0" dirty="0">
              <a:latin typeface="Calibri" panose="020F0502020204030204"/>
              <a:ea typeface="+mn-ea"/>
              <a:cs typeface="+mn-cs"/>
            </a:rPr>
            <a:t>-D. Muraille-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L. Poupard- 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S.Roger</a:t>
          </a:r>
          <a:r>
            <a:rPr lang="fr-FR" sz="1100" b="0" dirty="0">
              <a:latin typeface="Calibri" panose="020F0502020204030204"/>
              <a:ea typeface="+mn-ea"/>
              <a:cs typeface="+mn-cs"/>
            </a:rPr>
            <a:t>- G. Salessy -M.C. de 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Trentinian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fr-FR" sz="600" dirty="0">
            <a:latin typeface="Calibri" panose="020F0502020204030204"/>
            <a:ea typeface="+mn-ea"/>
            <a:cs typeface="+mn-cs"/>
          </a:endParaRPr>
        </a:p>
      </dgm:t>
    </dgm:pt>
    <dgm:pt modelId="{BDCEAB18-03A4-491A-9DC8-D5A5DD0F419C}" type="parTrans" cxnId="{7EBABE98-6E71-4A11-A980-EC1EC2B4A4C9}">
      <dgm:prSet/>
      <dgm:spPr/>
      <dgm:t>
        <a:bodyPr/>
        <a:lstStyle/>
        <a:p>
          <a:endParaRPr lang="fr-FR"/>
        </a:p>
      </dgm:t>
    </dgm:pt>
    <dgm:pt modelId="{B346CFB9-575D-457A-A233-9EC2D1AE4895}" type="sibTrans" cxnId="{7EBABE98-6E71-4A11-A980-EC1EC2B4A4C9}">
      <dgm:prSet/>
      <dgm:spPr/>
      <dgm:t>
        <a:bodyPr/>
        <a:lstStyle/>
        <a:p>
          <a:endParaRPr lang="fr-FR"/>
        </a:p>
      </dgm:t>
    </dgm:pt>
    <dgm:pt modelId="{F037D065-9D30-479C-9155-C1CE4BD403B7}">
      <dgm:prSet phldrT="[Texte]" custT="1"/>
      <dgm:spPr>
        <a:xfrm>
          <a:off x="2615179" y="1421152"/>
          <a:ext cx="1306029" cy="8293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r-FR" sz="1100" b="1" dirty="0">
              <a:latin typeface="Calibri" panose="020F0502020204030204"/>
              <a:ea typeface="+mn-ea"/>
              <a:cs typeface="+mn-cs"/>
            </a:rPr>
            <a:t>Bureau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Président : D. Muraille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Vice-Présidente : S. Roger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Trésorier : O. 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Jeanteur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Secrétaire : G. Ciprian</a:t>
          </a:r>
          <a:r>
            <a:rPr lang="fr-FR" sz="1100" b="1" dirty="0">
              <a:latin typeface="Calibri" panose="020F0502020204030204"/>
              <a:ea typeface="+mn-ea"/>
              <a:cs typeface="+mn-cs"/>
            </a:rPr>
            <a:t>i</a:t>
          </a:r>
        </a:p>
        <a:p>
          <a:pPr>
            <a:buNone/>
          </a:pPr>
          <a:endParaRPr lang="fr-FR" sz="900" dirty="0">
            <a:latin typeface="Calibri" panose="020F0502020204030204"/>
            <a:ea typeface="+mn-ea"/>
            <a:cs typeface="+mn-cs"/>
          </a:endParaRPr>
        </a:p>
      </dgm:t>
    </dgm:pt>
    <dgm:pt modelId="{1FD54BCF-E4EB-4E91-B34F-5960448CBADA}" type="parTrans" cxnId="{93878260-E9B6-453D-B4B6-AE21C15D7F0F}">
      <dgm:prSet/>
      <dgm:spPr>
        <a:xfrm>
          <a:off x="3077360" y="903456"/>
          <a:ext cx="91440" cy="379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836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C8FECC0B-389C-412F-884E-612BF852C834}" type="sibTrans" cxnId="{93878260-E9B6-453D-B4B6-AE21C15D7F0F}">
      <dgm:prSet/>
      <dgm:spPr/>
      <dgm:t>
        <a:bodyPr/>
        <a:lstStyle/>
        <a:p>
          <a:endParaRPr lang="fr-FR"/>
        </a:p>
      </dgm:t>
    </dgm:pt>
    <dgm:pt modelId="{E8882F67-2D8D-41CA-BCBA-0C714D895B0A}">
      <dgm:prSet phldrT="[Texte]" custT="1"/>
      <dgm:spPr>
        <a:xfrm>
          <a:off x="148288" y="2630318"/>
          <a:ext cx="1451038" cy="8293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r-FR" sz="1100" b="1" dirty="0">
              <a:latin typeface="Calibri" panose="020F0502020204030204"/>
              <a:ea typeface="+mn-ea"/>
              <a:cs typeface="+mn-cs"/>
            </a:rPr>
            <a:t>Gestion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Finances : O. 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Jeanteur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Accueil , administration, comptabilité : S. Bazin-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Romejko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Gestion du personnel : D. Muraille/ S. Roger</a:t>
          </a:r>
        </a:p>
      </dgm:t>
    </dgm:pt>
    <dgm:pt modelId="{4C0332EC-4C93-4D9F-A894-5462E9A1046E}" type="parTrans" cxnId="{C20F39CF-B8EB-4EC3-A84F-DCFE77BE0191}">
      <dgm:prSet/>
      <dgm:spPr>
        <a:xfrm>
          <a:off x="728692" y="2112622"/>
          <a:ext cx="2394387" cy="379836"/>
        </a:xfrm>
        <a:custGeom>
          <a:avLst/>
          <a:gdLst/>
          <a:ahLst/>
          <a:cxnLst/>
          <a:rect l="0" t="0" r="0" b="0"/>
          <a:pathLst>
            <a:path>
              <a:moveTo>
                <a:pt x="2394387" y="0"/>
              </a:moveTo>
              <a:lnTo>
                <a:pt x="2394387" y="258847"/>
              </a:lnTo>
              <a:lnTo>
                <a:pt x="0" y="258847"/>
              </a:lnTo>
              <a:lnTo>
                <a:pt x="0" y="379836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6A669A84-1836-4494-8924-2CBD2DE96341}" type="sibTrans" cxnId="{C20F39CF-B8EB-4EC3-A84F-DCFE77BE0191}">
      <dgm:prSet/>
      <dgm:spPr/>
      <dgm:t>
        <a:bodyPr/>
        <a:lstStyle/>
        <a:p>
          <a:endParaRPr lang="fr-FR"/>
        </a:p>
      </dgm:t>
    </dgm:pt>
    <dgm:pt modelId="{36334D00-A49A-40A3-B1AA-AC3BFECABFCF}">
      <dgm:prSet phldrT="[Texte]" custT="1"/>
      <dgm:spPr>
        <a:xfrm>
          <a:off x="1889554" y="2620789"/>
          <a:ext cx="1306029" cy="8293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r-FR" sz="1100" b="1" dirty="0">
              <a:latin typeface="Calibri" panose="020F0502020204030204"/>
              <a:ea typeface="+mn-ea"/>
              <a:cs typeface="+mn-cs"/>
            </a:rPr>
            <a:t>Accompagnement Scolaire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Pont de Sèvres : 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P.Boissières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Square de l'Avre :</a:t>
          </a:r>
        </a:p>
        <a:p>
          <a:pPr>
            <a:buNone/>
          </a:pPr>
          <a:r>
            <a:rPr lang="fr-FR" sz="1100" b="0" dirty="0">
              <a:latin typeface="Calibri" panose="020F0502020204030204"/>
              <a:ea typeface="+mn-ea"/>
              <a:cs typeface="+mn-cs"/>
            </a:rPr>
            <a:t> S. Bazin-</a:t>
          </a:r>
          <a:r>
            <a:rPr lang="fr-FR" sz="1100" b="0" dirty="0" err="1">
              <a:latin typeface="Calibri" panose="020F0502020204030204"/>
              <a:ea typeface="+mn-ea"/>
              <a:cs typeface="+mn-cs"/>
            </a:rPr>
            <a:t>Romejko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</dgm:t>
    </dgm:pt>
    <dgm:pt modelId="{4C9B44B7-20E1-4367-A11A-2C4EE1C50DAA}" type="sibTrans" cxnId="{41B62494-94B8-46FB-8652-385032828D72}">
      <dgm:prSet/>
      <dgm:spPr/>
      <dgm:t>
        <a:bodyPr/>
        <a:lstStyle/>
        <a:p>
          <a:endParaRPr lang="fr-FR"/>
        </a:p>
      </dgm:t>
    </dgm:pt>
    <dgm:pt modelId="{77EF4A38-0A85-4BAA-81B0-4D74953C9747}" type="parTrans" cxnId="{41B62494-94B8-46FB-8652-385032828D72}">
      <dgm:prSet/>
      <dgm:spPr>
        <a:xfrm>
          <a:off x="2397455" y="2112622"/>
          <a:ext cx="725624" cy="370307"/>
        </a:xfrm>
        <a:custGeom>
          <a:avLst/>
          <a:gdLst/>
          <a:ahLst/>
          <a:cxnLst/>
          <a:rect l="0" t="0" r="0" b="0"/>
          <a:pathLst>
            <a:path>
              <a:moveTo>
                <a:pt x="725624" y="0"/>
              </a:moveTo>
              <a:lnTo>
                <a:pt x="725624" y="249318"/>
              </a:lnTo>
              <a:lnTo>
                <a:pt x="0" y="249318"/>
              </a:lnTo>
              <a:lnTo>
                <a:pt x="0" y="370307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CA89D7B5-1673-43D8-AC0A-DC4F9B58E4DE}">
      <dgm:prSet phldrT="[Texte]" custT="1"/>
      <dgm:spPr>
        <a:xfrm>
          <a:off x="3485813" y="2630318"/>
          <a:ext cx="1306029" cy="8293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r-FR" sz="1100" b="1" dirty="0">
              <a:latin typeface="Calibri" panose="020F0502020204030204"/>
              <a:ea typeface="+mn-ea"/>
              <a:cs typeface="+mn-cs"/>
            </a:rPr>
            <a:t>Ateliers Adultes</a:t>
          </a:r>
        </a:p>
        <a:p>
          <a:pPr>
            <a:buNone/>
          </a:pPr>
          <a:r>
            <a:rPr lang="fr-FR" sz="1100" b="0" dirty="0" err="1">
              <a:latin typeface="Calibri" panose="020F0502020204030204"/>
              <a:ea typeface="+mn-ea"/>
              <a:cs typeface="+mn-cs"/>
            </a:rPr>
            <a:t>C.Dauguet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</dgm:t>
    </dgm:pt>
    <dgm:pt modelId="{9005067B-B173-4C7A-880A-B92999178DA6}" type="parTrans" cxnId="{ACFE57C7-9692-48AA-8380-38BED59DF5CD}">
      <dgm:prSet/>
      <dgm:spPr>
        <a:xfrm>
          <a:off x="3123080" y="2112622"/>
          <a:ext cx="870633" cy="379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47"/>
              </a:lnTo>
              <a:lnTo>
                <a:pt x="870633" y="258847"/>
              </a:lnTo>
              <a:lnTo>
                <a:pt x="870633" y="379836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BFA97982-7829-444C-A87A-7B5DFCC36403}" type="sibTrans" cxnId="{ACFE57C7-9692-48AA-8380-38BED59DF5CD}">
      <dgm:prSet/>
      <dgm:spPr/>
      <dgm:t>
        <a:bodyPr/>
        <a:lstStyle/>
        <a:p>
          <a:endParaRPr lang="fr-FR"/>
        </a:p>
      </dgm:t>
    </dgm:pt>
    <dgm:pt modelId="{A1F6E84C-7ECE-4007-8BE1-CE77A9DAE5C9}">
      <dgm:prSet phldrT="[Texte]" custT="1"/>
      <dgm:spPr>
        <a:xfrm>
          <a:off x="5082071" y="2630318"/>
          <a:ext cx="1306029" cy="8293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r-FR" sz="1100" b="1" dirty="0">
              <a:latin typeface="Calibri" panose="020F0502020204030204"/>
              <a:ea typeface="+mn-ea"/>
              <a:cs typeface="+mn-cs"/>
            </a:rPr>
            <a:t>Atelier d'éveil</a:t>
          </a:r>
        </a:p>
        <a:p>
          <a:pPr>
            <a:buNone/>
          </a:pPr>
          <a:r>
            <a:rPr lang="fr-FR" sz="1100" b="0" dirty="0" err="1">
              <a:latin typeface="Calibri" panose="020F0502020204030204"/>
              <a:ea typeface="+mn-ea"/>
              <a:cs typeface="+mn-cs"/>
            </a:rPr>
            <a:t>P.Boissières</a:t>
          </a:r>
          <a:endParaRPr lang="fr-FR" sz="1100" b="0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fr-FR" sz="1800" dirty="0">
            <a:latin typeface="Calibri" panose="020F0502020204030204"/>
            <a:ea typeface="+mn-ea"/>
            <a:cs typeface="+mn-cs"/>
          </a:endParaRPr>
        </a:p>
      </dgm:t>
    </dgm:pt>
    <dgm:pt modelId="{90A35968-7A22-4B91-A65E-D8E1DB87C51E}" type="parTrans" cxnId="{4AA604F8-8AB8-41F8-8796-2CF10EC08073}">
      <dgm:prSet/>
      <dgm:spPr>
        <a:xfrm>
          <a:off x="3123080" y="2112622"/>
          <a:ext cx="2466891" cy="379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47"/>
              </a:lnTo>
              <a:lnTo>
                <a:pt x="2466891" y="258847"/>
              </a:lnTo>
              <a:lnTo>
                <a:pt x="2466891" y="379836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D8592A8A-AE2B-4DB7-B225-E9D8B250BAD6}" type="sibTrans" cxnId="{4AA604F8-8AB8-41F8-8796-2CF10EC08073}">
      <dgm:prSet/>
      <dgm:spPr/>
      <dgm:t>
        <a:bodyPr/>
        <a:lstStyle/>
        <a:p>
          <a:endParaRPr lang="fr-FR"/>
        </a:p>
      </dgm:t>
    </dgm:pt>
    <dgm:pt modelId="{299CA9FE-6EBC-4821-AC16-9FCDA9C881AF}" type="pres">
      <dgm:prSet presAssocID="{DC568A6D-C829-46F5-B144-2D3DEA213B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26A55E-7EC0-4774-AA4E-8AE104E773D0}" type="pres">
      <dgm:prSet presAssocID="{F20DD4CC-90E6-48EB-9AF5-AA798099F3FA}" presName="hierRoot1" presStyleCnt="0"/>
      <dgm:spPr/>
    </dgm:pt>
    <dgm:pt modelId="{A409ACD1-8226-4136-9AAF-C5B34E4D6C8E}" type="pres">
      <dgm:prSet presAssocID="{F20DD4CC-90E6-48EB-9AF5-AA798099F3FA}" presName="composite" presStyleCnt="0"/>
      <dgm:spPr/>
    </dgm:pt>
    <dgm:pt modelId="{5C78558E-4F10-4CB0-880A-03B460D815AB}" type="pres">
      <dgm:prSet presAssocID="{F20DD4CC-90E6-48EB-9AF5-AA798099F3FA}" presName="background" presStyleLbl="node0" presStyleIdx="0" presStyleCnt="1"/>
      <dgm:spPr>
        <a:xfrm>
          <a:off x="2470065" y="74128"/>
          <a:ext cx="1306029" cy="829328"/>
        </a:xfrm>
        <a:prstGeom prst="roundRect">
          <a:avLst>
            <a:gd name="adj" fmla="val 10000"/>
          </a:avLst>
        </a:prstGeom>
      </dgm:spPr>
    </dgm:pt>
    <dgm:pt modelId="{B0F9DC09-D565-432D-BF17-7EBD42CF52DD}" type="pres">
      <dgm:prSet presAssocID="{F20DD4CC-90E6-48EB-9AF5-AA798099F3FA}" presName="text" presStyleLbl="fgAcc0" presStyleIdx="0" presStyleCnt="1" custScaleX="145854" custScaleY="134645">
        <dgm:presLayoutVars>
          <dgm:chPref val="3"/>
        </dgm:presLayoutVars>
      </dgm:prSet>
      <dgm:spPr/>
    </dgm:pt>
    <dgm:pt modelId="{83047B32-DECE-4392-91F0-532286B4C713}" type="pres">
      <dgm:prSet presAssocID="{F20DD4CC-90E6-48EB-9AF5-AA798099F3FA}" presName="hierChild2" presStyleCnt="0"/>
      <dgm:spPr/>
    </dgm:pt>
    <dgm:pt modelId="{CD70C60F-BDCC-47D8-8507-EF39BA945C8B}" type="pres">
      <dgm:prSet presAssocID="{1FD54BCF-E4EB-4E91-B34F-5960448CBADA}" presName="Name10" presStyleLbl="parChTrans1D2" presStyleIdx="0" presStyleCnt="1"/>
      <dgm:spPr/>
    </dgm:pt>
    <dgm:pt modelId="{F4FBC6E5-EBAA-4C93-9F20-41C24019DE7C}" type="pres">
      <dgm:prSet presAssocID="{F037D065-9D30-479C-9155-C1CE4BD403B7}" presName="hierRoot2" presStyleCnt="0"/>
      <dgm:spPr/>
    </dgm:pt>
    <dgm:pt modelId="{6BD132AE-2590-4CBF-AFC8-6C180B3A5130}" type="pres">
      <dgm:prSet presAssocID="{F037D065-9D30-479C-9155-C1CE4BD403B7}" presName="composite2" presStyleCnt="0"/>
      <dgm:spPr/>
    </dgm:pt>
    <dgm:pt modelId="{936B5066-79AF-4AF5-B089-AEF29EDD52B2}" type="pres">
      <dgm:prSet presAssocID="{F037D065-9D30-479C-9155-C1CE4BD403B7}" presName="background2" presStyleLbl="node2" presStyleIdx="0" presStyleCnt="1"/>
      <dgm:spPr>
        <a:xfrm>
          <a:off x="2470065" y="1283293"/>
          <a:ext cx="1306029" cy="829328"/>
        </a:xfrm>
        <a:prstGeom prst="roundRect">
          <a:avLst>
            <a:gd name="adj" fmla="val 10000"/>
          </a:avLst>
        </a:prstGeom>
      </dgm:spPr>
    </dgm:pt>
    <dgm:pt modelId="{25BA40EF-CE3B-43CB-9F22-AB08AC30B5ED}" type="pres">
      <dgm:prSet presAssocID="{F037D065-9D30-479C-9155-C1CE4BD403B7}" presName="text2" presStyleLbl="fgAcc2" presStyleIdx="0" presStyleCnt="1" custScaleX="163027" custScaleY="146307" custLinFactNeighborX="1100">
        <dgm:presLayoutVars>
          <dgm:chPref val="3"/>
        </dgm:presLayoutVars>
      </dgm:prSet>
      <dgm:spPr/>
    </dgm:pt>
    <dgm:pt modelId="{1D44CDE4-2DFB-4A15-884B-FE934D435FA3}" type="pres">
      <dgm:prSet presAssocID="{F037D065-9D30-479C-9155-C1CE4BD403B7}" presName="hierChild3" presStyleCnt="0"/>
      <dgm:spPr/>
    </dgm:pt>
    <dgm:pt modelId="{CDFF8A1D-6BCD-434E-B5A5-F2A3E97325A9}" type="pres">
      <dgm:prSet presAssocID="{4C0332EC-4C93-4D9F-A894-5462E9A1046E}" presName="Name17" presStyleLbl="parChTrans1D3" presStyleIdx="0" presStyleCnt="4"/>
      <dgm:spPr/>
    </dgm:pt>
    <dgm:pt modelId="{6B438481-67C0-4617-BFE9-2A1D9A056D96}" type="pres">
      <dgm:prSet presAssocID="{E8882F67-2D8D-41CA-BCBA-0C714D895B0A}" presName="hierRoot3" presStyleCnt="0"/>
      <dgm:spPr/>
    </dgm:pt>
    <dgm:pt modelId="{27C05791-2A9F-42C0-8FCF-9D5E4BF919B5}" type="pres">
      <dgm:prSet presAssocID="{E8882F67-2D8D-41CA-BCBA-0C714D895B0A}" presName="composite3" presStyleCnt="0"/>
      <dgm:spPr/>
    </dgm:pt>
    <dgm:pt modelId="{00C43158-817A-4F01-BF84-9A7245766B08}" type="pres">
      <dgm:prSet presAssocID="{E8882F67-2D8D-41CA-BCBA-0C714D895B0A}" presName="background3" presStyleLbl="node3" presStyleIdx="0" presStyleCnt="4"/>
      <dgm:spPr>
        <a:xfrm>
          <a:off x="3173" y="2492459"/>
          <a:ext cx="1451038" cy="829328"/>
        </a:xfrm>
        <a:prstGeom prst="roundRect">
          <a:avLst>
            <a:gd name="adj" fmla="val 10000"/>
          </a:avLst>
        </a:prstGeom>
      </dgm:spPr>
    </dgm:pt>
    <dgm:pt modelId="{C9A53CFB-58B0-40B3-9C94-F20F6239844F}" type="pres">
      <dgm:prSet presAssocID="{E8882F67-2D8D-41CA-BCBA-0C714D895B0A}" presName="text3" presStyleLbl="fgAcc3" presStyleIdx="0" presStyleCnt="4" custScaleX="109657" custScaleY="174208" custLinFactNeighborX="2193" custLinFactNeighborY="-10619">
        <dgm:presLayoutVars>
          <dgm:chPref val="3"/>
        </dgm:presLayoutVars>
      </dgm:prSet>
      <dgm:spPr/>
    </dgm:pt>
    <dgm:pt modelId="{9CB41D6B-F0D9-4C04-9F50-530F5FFCD0B8}" type="pres">
      <dgm:prSet presAssocID="{E8882F67-2D8D-41CA-BCBA-0C714D895B0A}" presName="hierChild4" presStyleCnt="0"/>
      <dgm:spPr/>
    </dgm:pt>
    <dgm:pt modelId="{A2479643-CB9D-4682-9900-6CF337CDD6B0}" type="pres">
      <dgm:prSet presAssocID="{77EF4A38-0A85-4BAA-81B0-4D74953C9747}" presName="Name17" presStyleLbl="parChTrans1D3" presStyleIdx="1" presStyleCnt="4"/>
      <dgm:spPr/>
    </dgm:pt>
    <dgm:pt modelId="{DB8DA2EE-01C3-4631-8C34-161E5BE4399B}" type="pres">
      <dgm:prSet presAssocID="{36334D00-A49A-40A3-B1AA-AC3BFECABFCF}" presName="hierRoot3" presStyleCnt="0"/>
      <dgm:spPr/>
    </dgm:pt>
    <dgm:pt modelId="{C4A6351C-53B5-4BD1-AEFB-8B9DA0B1CCA5}" type="pres">
      <dgm:prSet presAssocID="{36334D00-A49A-40A3-B1AA-AC3BFECABFCF}" presName="composite3" presStyleCnt="0"/>
      <dgm:spPr/>
    </dgm:pt>
    <dgm:pt modelId="{26C4E86D-4354-4C72-AF21-890A205D6A58}" type="pres">
      <dgm:prSet presAssocID="{36334D00-A49A-40A3-B1AA-AC3BFECABFCF}" presName="background3" presStyleLbl="node3" presStyleIdx="1" presStyleCnt="4"/>
      <dgm:spPr>
        <a:xfrm>
          <a:off x="1744440" y="2482930"/>
          <a:ext cx="1306029" cy="829328"/>
        </a:xfrm>
        <a:prstGeom prst="roundRect">
          <a:avLst>
            <a:gd name="adj" fmla="val 10000"/>
          </a:avLst>
        </a:prstGeom>
      </dgm:spPr>
    </dgm:pt>
    <dgm:pt modelId="{3718ECDD-5326-45A5-AFE5-8998E6659B09}" type="pres">
      <dgm:prSet presAssocID="{36334D00-A49A-40A3-B1AA-AC3BFECABFCF}" presName="text3" presStyleLbl="fgAcc3" presStyleIdx="1" presStyleCnt="4" custScaleX="115983" custScaleY="164942" custLinFactNeighborX="731" custLinFactNeighborY="-4603">
        <dgm:presLayoutVars>
          <dgm:chPref val="3"/>
        </dgm:presLayoutVars>
      </dgm:prSet>
      <dgm:spPr/>
    </dgm:pt>
    <dgm:pt modelId="{91359F4A-7962-4BF0-9D06-EF1A82C1D83C}" type="pres">
      <dgm:prSet presAssocID="{36334D00-A49A-40A3-B1AA-AC3BFECABFCF}" presName="hierChild4" presStyleCnt="0"/>
      <dgm:spPr/>
    </dgm:pt>
    <dgm:pt modelId="{67C94649-CAFF-4955-93E2-50F0194D8733}" type="pres">
      <dgm:prSet presAssocID="{9005067B-B173-4C7A-880A-B92999178DA6}" presName="Name17" presStyleLbl="parChTrans1D3" presStyleIdx="2" presStyleCnt="4"/>
      <dgm:spPr/>
    </dgm:pt>
    <dgm:pt modelId="{0144412C-134B-4790-8742-92359CB0F9FD}" type="pres">
      <dgm:prSet presAssocID="{CA89D7B5-1673-43D8-AC0A-DC4F9B58E4DE}" presName="hierRoot3" presStyleCnt="0"/>
      <dgm:spPr/>
    </dgm:pt>
    <dgm:pt modelId="{727C3E93-6D3A-471F-B705-DA091A1B6F16}" type="pres">
      <dgm:prSet presAssocID="{CA89D7B5-1673-43D8-AC0A-DC4F9B58E4DE}" presName="composite3" presStyleCnt="0"/>
      <dgm:spPr/>
    </dgm:pt>
    <dgm:pt modelId="{C24588B8-B89F-4DC8-A252-1AA3383D8660}" type="pres">
      <dgm:prSet presAssocID="{CA89D7B5-1673-43D8-AC0A-DC4F9B58E4DE}" presName="background3" presStyleLbl="node3" presStyleIdx="2" presStyleCnt="4"/>
      <dgm:spPr>
        <a:xfrm>
          <a:off x="3340698" y="2492459"/>
          <a:ext cx="1306029" cy="829328"/>
        </a:xfrm>
        <a:prstGeom prst="roundRect">
          <a:avLst>
            <a:gd name="adj" fmla="val 10000"/>
          </a:avLst>
        </a:prstGeom>
      </dgm:spPr>
    </dgm:pt>
    <dgm:pt modelId="{09F91421-4812-4D00-A8F8-90CB3E38374E}" type="pres">
      <dgm:prSet presAssocID="{CA89D7B5-1673-43D8-AC0A-DC4F9B58E4DE}" presName="text3" presStyleLbl="fgAcc3" presStyleIdx="2" presStyleCnt="4" custScaleY="166167" custLinFactNeighborX="1886" custLinFactNeighborY="-6535">
        <dgm:presLayoutVars>
          <dgm:chPref val="3"/>
        </dgm:presLayoutVars>
      </dgm:prSet>
      <dgm:spPr/>
    </dgm:pt>
    <dgm:pt modelId="{B345C6BF-E930-4B7C-B802-CD5E009939F7}" type="pres">
      <dgm:prSet presAssocID="{CA89D7B5-1673-43D8-AC0A-DC4F9B58E4DE}" presName="hierChild4" presStyleCnt="0"/>
      <dgm:spPr/>
    </dgm:pt>
    <dgm:pt modelId="{1ABFD634-88AD-4949-8D3C-15A639CEA9A1}" type="pres">
      <dgm:prSet presAssocID="{90A35968-7A22-4B91-A65E-D8E1DB87C51E}" presName="Name17" presStyleLbl="parChTrans1D3" presStyleIdx="3" presStyleCnt="4"/>
      <dgm:spPr/>
    </dgm:pt>
    <dgm:pt modelId="{B9574472-51D7-4095-BBDD-077C049C3288}" type="pres">
      <dgm:prSet presAssocID="{A1F6E84C-7ECE-4007-8BE1-CE77A9DAE5C9}" presName="hierRoot3" presStyleCnt="0"/>
      <dgm:spPr/>
    </dgm:pt>
    <dgm:pt modelId="{41AD476C-B672-4B65-B513-59198D66980A}" type="pres">
      <dgm:prSet presAssocID="{A1F6E84C-7ECE-4007-8BE1-CE77A9DAE5C9}" presName="composite3" presStyleCnt="0"/>
      <dgm:spPr/>
    </dgm:pt>
    <dgm:pt modelId="{9B0AF97E-94D5-4D00-A3D4-7CDAEF63FCA9}" type="pres">
      <dgm:prSet presAssocID="{A1F6E84C-7ECE-4007-8BE1-CE77A9DAE5C9}" presName="background3" presStyleLbl="node3" presStyleIdx="3" presStyleCnt="4"/>
      <dgm:spPr>
        <a:xfrm>
          <a:off x="4936957" y="2492459"/>
          <a:ext cx="1306029" cy="829328"/>
        </a:xfrm>
        <a:prstGeom prst="roundRect">
          <a:avLst>
            <a:gd name="adj" fmla="val 10000"/>
          </a:avLst>
        </a:prstGeom>
      </dgm:spPr>
    </dgm:pt>
    <dgm:pt modelId="{49AB5AA7-29BD-47FF-A0B1-0E04EB95C659}" type="pres">
      <dgm:prSet presAssocID="{A1F6E84C-7ECE-4007-8BE1-CE77A9DAE5C9}" presName="text3" presStyleLbl="fgAcc3" presStyleIdx="3" presStyleCnt="4" custScaleX="98682" custScaleY="168280" custLinFactNeighborX="-1882" custLinFactNeighborY="-7112">
        <dgm:presLayoutVars>
          <dgm:chPref val="3"/>
        </dgm:presLayoutVars>
      </dgm:prSet>
      <dgm:spPr/>
    </dgm:pt>
    <dgm:pt modelId="{4C66FD3F-04D4-45BE-92E2-17E8A8E3DDBE}" type="pres">
      <dgm:prSet presAssocID="{A1F6E84C-7ECE-4007-8BE1-CE77A9DAE5C9}" presName="hierChild4" presStyleCnt="0"/>
      <dgm:spPr/>
    </dgm:pt>
  </dgm:ptLst>
  <dgm:cxnLst>
    <dgm:cxn modelId="{3757A80B-1C8F-4136-967D-4AE9626C1190}" type="presOf" srcId="{36334D00-A49A-40A3-B1AA-AC3BFECABFCF}" destId="{3718ECDD-5326-45A5-AFE5-8998E6659B09}" srcOrd="0" destOrd="0" presId="urn:microsoft.com/office/officeart/2005/8/layout/hierarchy1"/>
    <dgm:cxn modelId="{1E377E1F-B609-46C7-ACFE-6A2D8160712A}" type="presOf" srcId="{A1F6E84C-7ECE-4007-8BE1-CE77A9DAE5C9}" destId="{49AB5AA7-29BD-47FF-A0B1-0E04EB95C659}" srcOrd="0" destOrd="0" presId="urn:microsoft.com/office/officeart/2005/8/layout/hierarchy1"/>
    <dgm:cxn modelId="{2536BB33-C115-4691-A1E4-C95990F1A6C7}" type="presOf" srcId="{9005067B-B173-4C7A-880A-B92999178DA6}" destId="{67C94649-CAFF-4955-93E2-50F0194D8733}" srcOrd="0" destOrd="0" presId="urn:microsoft.com/office/officeart/2005/8/layout/hierarchy1"/>
    <dgm:cxn modelId="{B3E5973F-7DB6-4551-BC6E-B56B926FE034}" type="presOf" srcId="{4C0332EC-4C93-4D9F-A894-5462E9A1046E}" destId="{CDFF8A1D-6BCD-434E-B5A5-F2A3E97325A9}" srcOrd="0" destOrd="0" presId="urn:microsoft.com/office/officeart/2005/8/layout/hierarchy1"/>
    <dgm:cxn modelId="{93878260-E9B6-453D-B4B6-AE21C15D7F0F}" srcId="{F20DD4CC-90E6-48EB-9AF5-AA798099F3FA}" destId="{F037D065-9D30-479C-9155-C1CE4BD403B7}" srcOrd="0" destOrd="0" parTransId="{1FD54BCF-E4EB-4E91-B34F-5960448CBADA}" sibTransId="{C8FECC0B-389C-412F-884E-612BF852C834}"/>
    <dgm:cxn modelId="{4B8B6E6E-3E44-4B66-A554-03B039296675}" type="presOf" srcId="{CA89D7B5-1673-43D8-AC0A-DC4F9B58E4DE}" destId="{09F91421-4812-4D00-A8F8-90CB3E38374E}" srcOrd="0" destOrd="0" presId="urn:microsoft.com/office/officeart/2005/8/layout/hierarchy1"/>
    <dgm:cxn modelId="{4C2E3750-E987-493C-A663-DDFD5C5BB7FB}" type="presOf" srcId="{E8882F67-2D8D-41CA-BCBA-0C714D895B0A}" destId="{C9A53CFB-58B0-40B3-9C94-F20F6239844F}" srcOrd="0" destOrd="0" presId="urn:microsoft.com/office/officeart/2005/8/layout/hierarchy1"/>
    <dgm:cxn modelId="{A5185685-AE2D-439A-9C9A-D17F784A695D}" type="presOf" srcId="{90A35968-7A22-4B91-A65E-D8E1DB87C51E}" destId="{1ABFD634-88AD-4949-8D3C-15A639CEA9A1}" srcOrd="0" destOrd="0" presId="urn:microsoft.com/office/officeart/2005/8/layout/hierarchy1"/>
    <dgm:cxn modelId="{41B62494-94B8-46FB-8652-385032828D72}" srcId="{F037D065-9D30-479C-9155-C1CE4BD403B7}" destId="{36334D00-A49A-40A3-B1AA-AC3BFECABFCF}" srcOrd="1" destOrd="0" parTransId="{77EF4A38-0A85-4BAA-81B0-4D74953C9747}" sibTransId="{4C9B44B7-20E1-4367-A11A-2C4EE1C50DAA}"/>
    <dgm:cxn modelId="{7EBABE98-6E71-4A11-A980-EC1EC2B4A4C9}" srcId="{DC568A6D-C829-46F5-B144-2D3DEA213B9F}" destId="{F20DD4CC-90E6-48EB-9AF5-AA798099F3FA}" srcOrd="0" destOrd="0" parTransId="{BDCEAB18-03A4-491A-9DC8-D5A5DD0F419C}" sibTransId="{B346CFB9-575D-457A-A233-9EC2D1AE4895}"/>
    <dgm:cxn modelId="{2A8415A0-7F24-48E9-8D7E-F6A5EF23B1B4}" type="presOf" srcId="{DC568A6D-C829-46F5-B144-2D3DEA213B9F}" destId="{299CA9FE-6EBC-4821-AC16-9FCDA9C881AF}" srcOrd="0" destOrd="0" presId="urn:microsoft.com/office/officeart/2005/8/layout/hierarchy1"/>
    <dgm:cxn modelId="{1E081ABE-7730-4C6A-9559-1F97A35B8C09}" type="presOf" srcId="{F20DD4CC-90E6-48EB-9AF5-AA798099F3FA}" destId="{B0F9DC09-D565-432D-BF17-7EBD42CF52DD}" srcOrd="0" destOrd="0" presId="urn:microsoft.com/office/officeart/2005/8/layout/hierarchy1"/>
    <dgm:cxn modelId="{E2CFEEC0-A31A-4B17-9199-6B6D7C725096}" type="presOf" srcId="{1FD54BCF-E4EB-4E91-B34F-5960448CBADA}" destId="{CD70C60F-BDCC-47D8-8507-EF39BA945C8B}" srcOrd="0" destOrd="0" presId="urn:microsoft.com/office/officeart/2005/8/layout/hierarchy1"/>
    <dgm:cxn modelId="{2FBFCFC1-4A0A-4A78-A56C-98B1C9E1BDBD}" type="presOf" srcId="{77EF4A38-0A85-4BAA-81B0-4D74953C9747}" destId="{A2479643-CB9D-4682-9900-6CF337CDD6B0}" srcOrd="0" destOrd="0" presId="urn:microsoft.com/office/officeart/2005/8/layout/hierarchy1"/>
    <dgm:cxn modelId="{ACFE57C7-9692-48AA-8380-38BED59DF5CD}" srcId="{F037D065-9D30-479C-9155-C1CE4BD403B7}" destId="{CA89D7B5-1673-43D8-AC0A-DC4F9B58E4DE}" srcOrd="2" destOrd="0" parTransId="{9005067B-B173-4C7A-880A-B92999178DA6}" sibTransId="{BFA97982-7829-444C-A87A-7B5DFCC36403}"/>
    <dgm:cxn modelId="{C20F39CF-B8EB-4EC3-A84F-DCFE77BE0191}" srcId="{F037D065-9D30-479C-9155-C1CE4BD403B7}" destId="{E8882F67-2D8D-41CA-BCBA-0C714D895B0A}" srcOrd="0" destOrd="0" parTransId="{4C0332EC-4C93-4D9F-A894-5462E9A1046E}" sibTransId="{6A669A84-1836-4494-8924-2CBD2DE96341}"/>
    <dgm:cxn modelId="{A3C9CCF4-98AD-486E-A562-2DB0DEFBB8D2}" type="presOf" srcId="{F037D065-9D30-479C-9155-C1CE4BD403B7}" destId="{25BA40EF-CE3B-43CB-9F22-AB08AC30B5ED}" srcOrd="0" destOrd="0" presId="urn:microsoft.com/office/officeart/2005/8/layout/hierarchy1"/>
    <dgm:cxn modelId="{4AA604F8-8AB8-41F8-8796-2CF10EC08073}" srcId="{F037D065-9D30-479C-9155-C1CE4BD403B7}" destId="{A1F6E84C-7ECE-4007-8BE1-CE77A9DAE5C9}" srcOrd="3" destOrd="0" parTransId="{90A35968-7A22-4B91-A65E-D8E1DB87C51E}" sibTransId="{D8592A8A-AE2B-4DB7-B225-E9D8B250BAD6}"/>
    <dgm:cxn modelId="{20476A10-A809-4623-AF14-8944ED6AE9E7}" type="presParOf" srcId="{299CA9FE-6EBC-4821-AC16-9FCDA9C881AF}" destId="{B126A55E-7EC0-4774-AA4E-8AE104E773D0}" srcOrd="0" destOrd="0" presId="urn:microsoft.com/office/officeart/2005/8/layout/hierarchy1"/>
    <dgm:cxn modelId="{68E389A4-07E3-47C9-B54E-137CF7F76A8A}" type="presParOf" srcId="{B126A55E-7EC0-4774-AA4E-8AE104E773D0}" destId="{A409ACD1-8226-4136-9AAF-C5B34E4D6C8E}" srcOrd="0" destOrd="0" presId="urn:microsoft.com/office/officeart/2005/8/layout/hierarchy1"/>
    <dgm:cxn modelId="{438DEC34-1140-435D-B986-5C27731167F1}" type="presParOf" srcId="{A409ACD1-8226-4136-9AAF-C5B34E4D6C8E}" destId="{5C78558E-4F10-4CB0-880A-03B460D815AB}" srcOrd="0" destOrd="0" presId="urn:microsoft.com/office/officeart/2005/8/layout/hierarchy1"/>
    <dgm:cxn modelId="{45BF4DF5-98FD-44C7-8C71-7E81DFC4F003}" type="presParOf" srcId="{A409ACD1-8226-4136-9AAF-C5B34E4D6C8E}" destId="{B0F9DC09-D565-432D-BF17-7EBD42CF52DD}" srcOrd="1" destOrd="0" presId="urn:microsoft.com/office/officeart/2005/8/layout/hierarchy1"/>
    <dgm:cxn modelId="{88D34F7C-83B9-4986-8A0E-06F87DBAA8F3}" type="presParOf" srcId="{B126A55E-7EC0-4774-AA4E-8AE104E773D0}" destId="{83047B32-DECE-4392-91F0-532286B4C713}" srcOrd="1" destOrd="0" presId="urn:microsoft.com/office/officeart/2005/8/layout/hierarchy1"/>
    <dgm:cxn modelId="{514D3FE8-D3BA-4868-8212-C0F9BCFBD31A}" type="presParOf" srcId="{83047B32-DECE-4392-91F0-532286B4C713}" destId="{CD70C60F-BDCC-47D8-8507-EF39BA945C8B}" srcOrd="0" destOrd="0" presId="urn:microsoft.com/office/officeart/2005/8/layout/hierarchy1"/>
    <dgm:cxn modelId="{AAA204CC-051D-4062-9601-7B5981818F7B}" type="presParOf" srcId="{83047B32-DECE-4392-91F0-532286B4C713}" destId="{F4FBC6E5-EBAA-4C93-9F20-41C24019DE7C}" srcOrd="1" destOrd="0" presId="urn:microsoft.com/office/officeart/2005/8/layout/hierarchy1"/>
    <dgm:cxn modelId="{5A4EE57C-526E-46F2-9335-991F18A0E2B1}" type="presParOf" srcId="{F4FBC6E5-EBAA-4C93-9F20-41C24019DE7C}" destId="{6BD132AE-2590-4CBF-AFC8-6C180B3A5130}" srcOrd="0" destOrd="0" presId="urn:microsoft.com/office/officeart/2005/8/layout/hierarchy1"/>
    <dgm:cxn modelId="{638677DE-42EB-4431-A495-FCF295FB4A1A}" type="presParOf" srcId="{6BD132AE-2590-4CBF-AFC8-6C180B3A5130}" destId="{936B5066-79AF-4AF5-B089-AEF29EDD52B2}" srcOrd="0" destOrd="0" presId="urn:microsoft.com/office/officeart/2005/8/layout/hierarchy1"/>
    <dgm:cxn modelId="{101AADFD-BB09-4485-9B88-5315B8C0EDEB}" type="presParOf" srcId="{6BD132AE-2590-4CBF-AFC8-6C180B3A5130}" destId="{25BA40EF-CE3B-43CB-9F22-AB08AC30B5ED}" srcOrd="1" destOrd="0" presId="urn:microsoft.com/office/officeart/2005/8/layout/hierarchy1"/>
    <dgm:cxn modelId="{954C64D7-BB7D-4F2E-AFE5-45C30CFCEE07}" type="presParOf" srcId="{F4FBC6E5-EBAA-4C93-9F20-41C24019DE7C}" destId="{1D44CDE4-2DFB-4A15-884B-FE934D435FA3}" srcOrd="1" destOrd="0" presId="urn:microsoft.com/office/officeart/2005/8/layout/hierarchy1"/>
    <dgm:cxn modelId="{4AD9B686-E665-4DC8-A7EB-CB74E870662A}" type="presParOf" srcId="{1D44CDE4-2DFB-4A15-884B-FE934D435FA3}" destId="{CDFF8A1D-6BCD-434E-B5A5-F2A3E97325A9}" srcOrd="0" destOrd="0" presId="urn:microsoft.com/office/officeart/2005/8/layout/hierarchy1"/>
    <dgm:cxn modelId="{D9D23215-85A7-45C4-BB8A-2FEA64824CB0}" type="presParOf" srcId="{1D44CDE4-2DFB-4A15-884B-FE934D435FA3}" destId="{6B438481-67C0-4617-BFE9-2A1D9A056D96}" srcOrd="1" destOrd="0" presId="urn:microsoft.com/office/officeart/2005/8/layout/hierarchy1"/>
    <dgm:cxn modelId="{ABCC8ED7-894B-4684-B0AE-85559778A039}" type="presParOf" srcId="{6B438481-67C0-4617-BFE9-2A1D9A056D96}" destId="{27C05791-2A9F-42C0-8FCF-9D5E4BF919B5}" srcOrd="0" destOrd="0" presId="urn:microsoft.com/office/officeart/2005/8/layout/hierarchy1"/>
    <dgm:cxn modelId="{CEE58412-0167-467D-8B16-4CC596C426D2}" type="presParOf" srcId="{27C05791-2A9F-42C0-8FCF-9D5E4BF919B5}" destId="{00C43158-817A-4F01-BF84-9A7245766B08}" srcOrd="0" destOrd="0" presId="urn:microsoft.com/office/officeart/2005/8/layout/hierarchy1"/>
    <dgm:cxn modelId="{EA856BEE-3B3C-4180-8BA6-1DF0353D6CE1}" type="presParOf" srcId="{27C05791-2A9F-42C0-8FCF-9D5E4BF919B5}" destId="{C9A53CFB-58B0-40B3-9C94-F20F6239844F}" srcOrd="1" destOrd="0" presId="urn:microsoft.com/office/officeart/2005/8/layout/hierarchy1"/>
    <dgm:cxn modelId="{9C9645FC-09E4-41FA-9A44-5DD7B541724F}" type="presParOf" srcId="{6B438481-67C0-4617-BFE9-2A1D9A056D96}" destId="{9CB41D6B-F0D9-4C04-9F50-530F5FFCD0B8}" srcOrd="1" destOrd="0" presId="urn:microsoft.com/office/officeart/2005/8/layout/hierarchy1"/>
    <dgm:cxn modelId="{1EA7979D-ED8C-4F76-83BF-9404E4D20E4E}" type="presParOf" srcId="{1D44CDE4-2DFB-4A15-884B-FE934D435FA3}" destId="{A2479643-CB9D-4682-9900-6CF337CDD6B0}" srcOrd="2" destOrd="0" presId="urn:microsoft.com/office/officeart/2005/8/layout/hierarchy1"/>
    <dgm:cxn modelId="{41051121-7F2C-43BB-8E65-C16E62A62294}" type="presParOf" srcId="{1D44CDE4-2DFB-4A15-884B-FE934D435FA3}" destId="{DB8DA2EE-01C3-4631-8C34-161E5BE4399B}" srcOrd="3" destOrd="0" presId="urn:microsoft.com/office/officeart/2005/8/layout/hierarchy1"/>
    <dgm:cxn modelId="{F0BDCA4A-DA0A-4328-89AE-B7678061BB84}" type="presParOf" srcId="{DB8DA2EE-01C3-4631-8C34-161E5BE4399B}" destId="{C4A6351C-53B5-4BD1-AEFB-8B9DA0B1CCA5}" srcOrd="0" destOrd="0" presId="urn:microsoft.com/office/officeart/2005/8/layout/hierarchy1"/>
    <dgm:cxn modelId="{185761F2-5FAD-434F-A9AE-676684658F7D}" type="presParOf" srcId="{C4A6351C-53B5-4BD1-AEFB-8B9DA0B1CCA5}" destId="{26C4E86D-4354-4C72-AF21-890A205D6A58}" srcOrd="0" destOrd="0" presId="urn:microsoft.com/office/officeart/2005/8/layout/hierarchy1"/>
    <dgm:cxn modelId="{090181B2-8823-4AA6-9694-F97B3E0EC4F9}" type="presParOf" srcId="{C4A6351C-53B5-4BD1-AEFB-8B9DA0B1CCA5}" destId="{3718ECDD-5326-45A5-AFE5-8998E6659B09}" srcOrd="1" destOrd="0" presId="urn:microsoft.com/office/officeart/2005/8/layout/hierarchy1"/>
    <dgm:cxn modelId="{DFAF92C4-26B1-43D9-8B85-D949E535BF14}" type="presParOf" srcId="{DB8DA2EE-01C3-4631-8C34-161E5BE4399B}" destId="{91359F4A-7962-4BF0-9D06-EF1A82C1D83C}" srcOrd="1" destOrd="0" presId="urn:microsoft.com/office/officeart/2005/8/layout/hierarchy1"/>
    <dgm:cxn modelId="{AEB4776E-BE52-46C3-A33A-DDE1A11A272D}" type="presParOf" srcId="{1D44CDE4-2DFB-4A15-884B-FE934D435FA3}" destId="{67C94649-CAFF-4955-93E2-50F0194D8733}" srcOrd="4" destOrd="0" presId="urn:microsoft.com/office/officeart/2005/8/layout/hierarchy1"/>
    <dgm:cxn modelId="{58E37655-C6B7-4B59-A96B-AD8DF2751D2A}" type="presParOf" srcId="{1D44CDE4-2DFB-4A15-884B-FE934D435FA3}" destId="{0144412C-134B-4790-8742-92359CB0F9FD}" srcOrd="5" destOrd="0" presId="urn:microsoft.com/office/officeart/2005/8/layout/hierarchy1"/>
    <dgm:cxn modelId="{D1C495BB-C9C4-4CA8-81A3-35E1118F4F43}" type="presParOf" srcId="{0144412C-134B-4790-8742-92359CB0F9FD}" destId="{727C3E93-6D3A-471F-B705-DA091A1B6F16}" srcOrd="0" destOrd="0" presId="urn:microsoft.com/office/officeart/2005/8/layout/hierarchy1"/>
    <dgm:cxn modelId="{FB84C535-4CD3-496D-9AAF-493AD2734FF4}" type="presParOf" srcId="{727C3E93-6D3A-471F-B705-DA091A1B6F16}" destId="{C24588B8-B89F-4DC8-A252-1AA3383D8660}" srcOrd="0" destOrd="0" presId="urn:microsoft.com/office/officeart/2005/8/layout/hierarchy1"/>
    <dgm:cxn modelId="{57072646-83AA-4F66-814E-1DF6C2056677}" type="presParOf" srcId="{727C3E93-6D3A-471F-B705-DA091A1B6F16}" destId="{09F91421-4812-4D00-A8F8-90CB3E38374E}" srcOrd="1" destOrd="0" presId="urn:microsoft.com/office/officeart/2005/8/layout/hierarchy1"/>
    <dgm:cxn modelId="{5C939F36-4BB5-40F9-90E1-457DD7D9504A}" type="presParOf" srcId="{0144412C-134B-4790-8742-92359CB0F9FD}" destId="{B345C6BF-E930-4B7C-B802-CD5E009939F7}" srcOrd="1" destOrd="0" presId="urn:microsoft.com/office/officeart/2005/8/layout/hierarchy1"/>
    <dgm:cxn modelId="{F533D5B6-1E4B-4C8D-BF60-E8DBB1C1BAD3}" type="presParOf" srcId="{1D44CDE4-2DFB-4A15-884B-FE934D435FA3}" destId="{1ABFD634-88AD-4949-8D3C-15A639CEA9A1}" srcOrd="6" destOrd="0" presId="urn:microsoft.com/office/officeart/2005/8/layout/hierarchy1"/>
    <dgm:cxn modelId="{1BA7828A-53CA-4609-86DC-04F07C5FD2EC}" type="presParOf" srcId="{1D44CDE4-2DFB-4A15-884B-FE934D435FA3}" destId="{B9574472-51D7-4095-BBDD-077C049C3288}" srcOrd="7" destOrd="0" presId="urn:microsoft.com/office/officeart/2005/8/layout/hierarchy1"/>
    <dgm:cxn modelId="{AF391D0A-BA84-43FC-B470-D1D6382E3482}" type="presParOf" srcId="{B9574472-51D7-4095-BBDD-077C049C3288}" destId="{41AD476C-B672-4B65-B513-59198D66980A}" srcOrd="0" destOrd="0" presId="urn:microsoft.com/office/officeart/2005/8/layout/hierarchy1"/>
    <dgm:cxn modelId="{85E880D4-02A5-4B34-94FA-B910EA7D8FE0}" type="presParOf" srcId="{41AD476C-B672-4B65-B513-59198D66980A}" destId="{9B0AF97E-94D5-4D00-A3D4-7CDAEF63FCA9}" srcOrd="0" destOrd="0" presId="urn:microsoft.com/office/officeart/2005/8/layout/hierarchy1"/>
    <dgm:cxn modelId="{7FA91872-8D35-47B6-8A55-7C0F2A79C6E4}" type="presParOf" srcId="{41AD476C-B672-4B65-B513-59198D66980A}" destId="{49AB5AA7-29BD-47FF-A0B1-0E04EB95C659}" srcOrd="1" destOrd="0" presId="urn:microsoft.com/office/officeart/2005/8/layout/hierarchy1"/>
    <dgm:cxn modelId="{1BF02044-8941-41F3-A7E9-0ABCE20ED6B8}" type="presParOf" srcId="{B9574472-51D7-4095-BBDD-077C049C3288}" destId="{4C66FD3F-04D4-45BE-92E2-17E8A8E3DD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FD634-88AD-4949-8D3C-15A639CEA9A1}">
      <dsp:nvSpPr>
        <dsp:cNvPr id="0" name=""/>
        <dsp:cNvSpPr/>
      </dsp:nvSpPr>
      <dsp:spPr>
        <a:xfrm>
          <a:off x="3444161" y="3084175"/>
          <a:ext cx="2696747" cy="34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47"/>
              </a:lnTo>
              <a:lnTo>
                <a:pt x="2466891" y="258847"/>
              </a:lnTo>
              <a:lnTo>
                <a:pt x="2466891" y="379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94649-CAFF-4955-93E2-50F0194D8733}">
      <dsp:nvSpPr>
        <dsp:cNvPr id="0" name=""/>
        <dsp:cNvSpPr/>
      </dsp:nvSpPr>
      <dsp:spPr>
        <a:xfrm>
          <a:off x="3444161" y="3084175"/>
          <a:ext cx="1052280" cy="348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47"/>
              </a:lnTo>
              <a:lnTo>
                <a:pt x="870633" y="258847"/>
              </a:lnTo>
              <a:lnTo>
                <a:pt x="870633" y="379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79643-CB9D-4682-9900-6CF337CDD6B0}">
      <dsp:nvSpPr>
        <dsp:cNvPr id="0" name=""/>
        <dsp:cNvSpPr/>
      </dsp:nvSpPr>
      <dsp:spPr>
        <a:xfrm>
          <a:off x="2662482" y="3084175"/>
          <a:ext cx="781678" cy="365209"/>
        </a:xfrm>
        <a:custGeom>
          <a:avLst/>
          <a:gdLst/>
          <a:ahLst/>
          <a:cxnLst/>
          <a:rect l="0" t="0" r="0" b="0"/>
          <a:pathLst>
            <a:path>
              <a:moveTo>
                <a:pt x="725624" y="0"/>
              </a:moveTo>
              <a:lnTo>
                <a:pt x="725624" y="249318"/>
              </a:lnTo>
              <a:lnTo>
                <a:pt x="0" y="249318"/>
              </a:lnTo>
              <a:lnTo>
                <a:pt x="0" y="370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F8A1D-6BCD-434E-B5A5-F2A3E97325A9}">
      <dsp:nvSpPr>
        <dsp:cNvPr id="0" name=""/>
        <dsp:cNvSpPr/>
      </dsp:nvSpPr>
      <dsp:spPr>
        <a:xfrm>
          <a:off x="797650" y="3084175"/>
          <a:ext cx="2646511" cy="311878"/>
        </a:xfrm>
        <a:custGeom>
          <a:avLst/>
          <a:gdLst/>
          <a:ahLst/>
          <a:cxnLst/>
          <a:rect l="0" t="0" r="0" b="0"/>
          <a:pathLst>
            <a:path>
              <a:moveTo>
                <a:pt x="2394387" y="0"/>
              </a:moveTo>
              <a:lnTo>
                <a:pt x="2394387" y="258847"/>
              </a:lnTo>
              <a:lnTo>
                <a:pt x="0" y="258847"/>
              </a:lnTo>
              <a:lnTo>
                <a:pt x="0" y="379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0C60F-BDCC-47D8-8507-EF39BA945C8B}">
      <dsp:nvSpPr>
        <dsp:cNvPr id="0" name=""/>
        <dsp:cNvSpPr/>
      </dsp:nvSpPr>
      <dsp:spPr>
        <a:xfrm>
          <a:off x="3383085" y="1381171"/>
          <a:ext cx="91440" cy="406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8558E-4F10-4CB0-880A-03B460D815AB}">
      <dsp:nvSpPr>
        <dsp:cNvPr id="0" name=""/>
        <dsp:cNvSpPr/>
      </dsp:nvSpPr>
      <dsp:spPr>
        <a:xfrm>
          <a:off x="2410715" y="187564"/>
          <a:ext cx="2036179" cy="119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9DC09-D565-432D-BF17-7EBD42CF52DD}">
      <dsp:nvSpPr>
        <dsp:cNvPr id="0" name=""/>
        <dsp:cNvSpPr/>
      </dsp:nvSpPr>
      <dsp:spPr>
        <a:xfrm>
          <a:off x="2565831" y="334923"/>
          <a:ext cx="2036179" cy="119360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Calibri" panose="020F0502020204030204"/>
              <a:ea typeface="+mn-ea"/>
              <a:cs typeface="+mn-cs"/>
            </a:rPr>
            <a:t>Conseil d'administration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N. Carle- G. Cipriani -O. 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Jeanteur</a:t>
          </a: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 -J. 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Laferriere</a:t>
          </a: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-D. Muraille-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L. Poupard- 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S.Roger</a:t>
          </a: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- G. Salessy -M.C. de 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Trentinian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 dirty="0">
            <a:latin typeface="Calibri" panose="020F0502020204030204"/>
            <a:ea typeface="+mn-ea"/>
            <a:cs typeface="+mn-cs"/>
          </a:endParaRPr>
        </a:p>
      </dsp:txBody>
      <dsp:txXfrm>
        <a:off x="2600791" y="369883"/>
        <a:ext cx="1966259" cy="1123687"/>
      </dsp:txXfrm>
    </dsp:sp>
    <dsp:sp modelId="{936B5066-79AF-4AF5-B089-AEF29EDD52B2}">
      <dsp:nvSpPr>
        <dsp:cNvPr id="0" name=""/>
        <dsp:cNvSpPr/>
      </dsp:nvSpPr>
      <dsp:spPr>
        <a:xfrm>
          <a:off x="2306201" y="1787186"/>
          <a:ext cx="2275920" cy="1296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A40EF-CE3B-43CB-9F22-AB08AC30B5ED}">
      <dsp:nvSpPr>
        <dsp:cNvPr id="0" name=""/>
        <dsp:cNvSpPr/>
      </dsp:nvSpPr>
      <dsp:spPr>
        <a:xfrm>
          <a:off x="2461316" y="1934546"/>
          <a:ext cx="2275920" cy="12969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Calibri" panose="020F0502020204030204"/>
              <a:ea typeface="+mn-ea"/>
              <a:cs typeface="+mn-cs"/>
            </a:rPr>
            <a:t>Bureau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Président : D. Muraille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Vice-Présidente : S. Roger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Trésorier : O. 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Jeanteur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Secrétaire : G. Ciprian</a:t>
          </a:r>
          <a:r>
            <a:rPr lang="fr-FR" sz="1100" b="1" kern="1200" dirty="0">
              <a:latin typeface="Calibri" panose="020F0502020204030204"/>
              <a:ea typeface="+mn-ea"/>
              <a:cs typeface="+mn-cs"/>
            </a:rPr>
            <a:t>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>
            <a:latin typeface="Calibri" panose="020F0502020204030204"/>
            <a:ea typeface="+mn-ea"/>
            <a:cs typeface="+mn-cs"/>
          </a:endParaRPr>
        </a:p>
      </dsp:txBody>
      <dsp:txXfrm>
        <a:off x="2499304" y="1972534"/>
        <a:ext cx="2199944" cy="1221013"/>
      </dsp:txXfrm>
    </dsp:sp>
    <dsp:sp modelId="{00C43158-817A-4F01-BF84-9A7245766B08}">
      <dsp:nvSpPr>
        <dsp:cNvPr id="0" name=""/>
        <dsp:cNvSpPr/>
      </dsp:nvSpPr>
      <dsp:spPr>
        <a:xfrm>
          <a:off x="32223" y="3396054"/>
          <a:ext cx="1530854" cy="1544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53CFB-58B0-40B3-9C94-F20F6239844F}">
      <dsp:nvSpPr>
        <dsp:cNvPr id="0" name=""/>
        <dsp:cNvSpPr/>
      </dsp:nvSpPr>
      <dsp:spPr>
        <a:xfrm>
          <a:off x="187338" y="3543414"/>
          <a:ext cx="1530854" cy="154432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Calibri" panose="020F0502020204030204"/>
              <a:ea typeface="+mn-ea"/>
              <a:cs typeface="+mn-cs"/>
            </a:rPr>
            <a:t>Gestion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Finances : O. 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Jeanteur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Accueil , administration, comptabilité : S. Bazin-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Romejko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Gestion du personnel : D. Muraille/ S. Roger</a:t>
          </a:r>
        </a:p>
      </dsp:txBody>
      <dsp:txXfrm>
        <a:off x="232175" y="3588251"/>
        <a:ext cx="1441180" cy="1454653"/>
      </dsp:txXfrm>
    </dsp:sp>
    <dsp:sp modelId="{26C4E86D-4354-4C72-AF21-890A205D6A58}">
      <dsp:nvSpPr>
        <dsp:cNvPr id="0" name=""/>
        <dsp:cNvSpPr/>
      </dsp:nvSpPr>
      <dsp:spPr>
        <a:xfrm>
          <a:off x="1852898" y="3449385"/>
          <a:ext cx="1619168" cy="1462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8ECDD-5326-45A5-AFE5-8998E6659B09}">
      <dsp:nvSpPr>
        <dsp:cNvPr id="0" name=""/>
        <dsp:cNvSpPr/>
      </dsp:nvSpPr>
      <dsp:spPr>
        <a:xfrm>
          <a:off x="2008014" y="3596745"/>
          <a:ext cx="1619168" cy="146218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Calibri" panose="020F0502020204030204"/>
              <a:ea typeface="+mn-ea"/>
              <a:cs typeface="+mn-cs"/>
            </a:rPr>
            <a:t>Accompagnement Scolaire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Pont de Sèvres : 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P.Boissières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Square de l'Avre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alibri" panose="020F0502020204030204"/>
              <a:ea typeface="+mn-ea"/>
              <a:cs typeface="+mn-cs"/>
            </a:rPr>
            <a:t> S. Bazin-</a:t>
          </a: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Romejko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</dsp:txBody>
      <dsp:txXfrm>
        <a:off x="2050840" y="3639571"/>
        <a:ext cx="1533516" cy="1376533"/>
      </dsp:txXfrm>
    </dsp:sp>
    <dsp:sp modelId="{C24588B8-B89F-4DC8-A252-1AA3383D8660}">
      <dsp:nvSpPr>
        <dsp:cNvPr id="0" name=""/>
        <dsp:cNvSpPr/>
      </dsp:nvSpPr>
      <dsp:spPr>
        <a:xfrm>
          <a:off x="3798422" y="3432258"/>
          <a:ext cx="1396039" cy="1473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91421-4812-4D00-A8F8-90CB3E38374E}">
      <dsp:nvSpPr>
        <dsp:cNvPr id="0" name=""/>
        <dsp:cNvSpPr/>
      </dsp:nvSpPr>
      <dsp:spPr>
        <a:xfrm>
          <a:off x="3953537" y="3579618"/>
          <a:ext cx="1396039" cy="1473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Calibri" panose="020F0502020204030204"/>
              <a:ea typeface="+mn-ea"/>
              <a:cs typeface="+mn-cs"/>
            </a:rPr>
            <a:t>Ateliers Adultes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C.Dauguet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</dsp:txBody>
      <dsp:txXfrm>
        <a:off x="3994426" y="3620507"/>
        <a:ext cx="1314261" cy="1391267"/>
      </dsp:txXfrm>
    </dsp:sp>
    <dsp:sp modelId="{9B0AF97E-94D5-4D00-A3D4-7CDAEF63FCA9}">
      <dsp:nvSpPr>
        <dsp:cNvPr id="0" name=""/>
        <dsp:cNvSpPr/>
      </dsp:nvSpPr>
      <dsp:spPr>
        <a:xfrm>
          <a:off x="5452089" y="3427143"/>
          <a:ext cx="1377639" cy="1491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B5AA7-29BD-47FF-A0B1-0E04EB95C659}">
      <dsp:nvSpPr>
        <dsp:cNvPr id="0" name=""/>
        <dsp:cNvSpPr/>
      </dsp:nvSpPr>
      <dsp:spPr>
        <a:xfrm>
          <a:off x="5607205" y="3574503"/>
          <a:ext cx="1377639" cy="149177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Calibri" panose="020F0502020204030204"/>
              <a:ea typeface="+mn-ea"/>
              <a:cs typeface="+mn-cs"/>
            </a:rPr>
            <a:t>Atelier d'éveil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 err="1">
              <a:latin typeface="Calibri" panose="020F0502020204030204"/>
              <a:ea typeface="+mn-ea"/>
              <a:cs typeface="+mn-cs"/>
            </a:rPr>
            <a:t>P.Boissières</a:t>
          </a:r>
          <a:endParaRPr lang="fr-FR" sz="1100" b="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5647555" y="3614853"/>
        <a:ext cx="1296939" cy="141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5823" y="5076896"/>
            <a:ext cx="6046228" cy="48095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914" cy="5340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7961" y="0"/>
            <a:ext cx="3279914" cy="5340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4151"/>
            <a:ext cx="3279914" cy="53407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7961" y="10154151"/>
            <a:ext cx="3279914" cy="53407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A2FE35C-7F06-408A-8C08-EBEAC2F0CA9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881" y="4715212"/>
            <a:ext cx="5436170" cy="44650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spc="-1" dirty="0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50381" y="9428625"/>
            <a:ext cx="2943752" cy="494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8" tIns="44984" rIns="89968" bIns="44984" anchor="b">
            <a:noAutofit/>
          </a:bodyPr>
          <a:lstStyle/>
          <a:p>
            <a:pPr algn="r">
              <a:lnSpc>
                <a:spcPct val="100000"/>
              </a:lnSpc>
            </a:pPr>
            <a:fld id="{4FAB1D5A-06B2-4FC4-A743-ADB0E5F851DF}" type="slidenum">
              <a:rPr lang="fr-FR" sz="1200" spc="-1">
                <a:solidFill>
                  <a:srgbClr val="000000"/>
                </a:solidFill>
                <a:latin typeface="Calibri"/>
              </a:rPr>
              <a:t>4</a:t>
            </a:fld>
            <a:endParaRPr lang="fr-FR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24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08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25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91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79881" y="4715212"/>
            <a:ext cx="5436170" cy="44650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5923" indent="-214483"/>
            <a:endParaRPr lang="fr-FR" sz="2000" spc="-1">
              <a:latin typeface="Arial"/>
            </a:endParaRPr>
          </a:p>
          <a:p>
            <a:pPr marL="215923" indent="-214483"/>
            <a:endParaRPr lang="fr-FR" sz="2000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3850381" y="9428625"/>
            <a:ext cx="2943752" cy="494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8" tIns="44984" rIns="89968" bIns="44984" anchor="b">
            <a:noAutofit/>
          </a:bodyPr>
          <a:lstStyle/>
          <a:p>
            <a:pPr algn="r">
              <a:lnSpc>
                <a:spcPct val="100000"/>
              </a:lnSpc>
            </a:pPr>
            <a:fld id="{39145627-5EA7-4E2A-93FA-105A2DF9C20F}" type="slidenum">
              <a:rPr lang="fr-FR" sz="1200" spc="-1">
                <a:solidFill>
                  <a:srgbClr val="000000"/>
                </a:solidFill>
              </a:rPr>
              <a:t>26</a:t>
            </a:fld>
            <a:endParaRPr lang="fr-FR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28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8975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35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9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36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458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53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16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4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12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54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18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35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21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60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22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873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2FE35C-7F06-408A-8C08-EBEAC2F0CA94}" type="slidenum">
              <a:rPr lang="fr-FR" sz="1400" b="0" strike="noStrike" spc="-1" smtClean="0">
                <a:latin typeface="Times New Roman"/>
              </a:rPr>
              <a:t>23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58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2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fr-FR" sz="33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3371561"/>
            <a:ext cx="8229240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390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44395-45B3-4EA8-B8C7-4478C53D6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014B9-AB7B-44D9-A05B-5DB65E2B9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14358D-692C-489C-B930-FBC86C61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9AFD-9C00-49C5-984E-FB0F329950B0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33E99-2289-41BD-BF7E-F33E5722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22F0EF-616F-46D4-9B4D-4DBDB953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793-F389-4A8A-8B11-CB8767860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57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4000" indent="-243000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Cliquez pour éditer le format du plan de texte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100" b="0" strike="noStrike" spc="-1">
                <a:latin typeface="Arial"/>
              </a:rPr>
              <a:t>Second niveau de plan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latin typeface="Arial"/>
              </a:rPr>
              <a:t>Quatrième niveau de plan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latin typeface="Arial"/>
              </a:rPr>
              <a:t>Cinquième niveau de plan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latin typeface="Arial"/>
              </a:rPr>
              <a:t>Sixième niveau de plan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latin typeface="Arial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26018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06F171-14D2-42EF-BA81-D88F1516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B33FE-DF87-44FD-93B1-36A2712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C9FA9D-D55C-4C35-B71E-9BF5FE3BF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9AFD-9C00-49C5-984E-FB0F329950B0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C866B-F980-46A2-93E4-158006958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E7FF1-0B4B-4A6A-8676-EC33DA62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1793-F389-4A8A-8B11-CB8767860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73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90244" y="833910"/>
            <a:ext cx="5605629" cy="9941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strike="noStrike" kern="1200" spc="-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Assemblée Générale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du Jeudi 25 Avril 2024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61507" y="2147568"/>
            <a:ext cx="5999299" cy="33515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641"/>
              </a:spcBef>
            </a:pPr>
            <a:r>
              <a:rPr lang="en-US" b="0" strike="noStrike" spc="-1" dirty="0">
                <a:solidFill>
                  <a:srgbClr val="0070C0"/>
                </a:solidFill>
              </a:rPr>
              <a:t>Accueil aux Familles et Insertion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3B3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6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75939C-36D6-4938-BF28-38DECF2EA6B6}"/>
              </a:ext>
            </a:extLst>
          </p:cNvPr>
          <p:cNvPicPr/>
          <p:nvPr/>
        </p:nvPicPr>
        <p:blipFill rotWithShape="1">
          <a:blip r:embed="rId2" cstate="print">
            <a:alphaModFix/>
          </a:blip>
          <a:srcRect l="10716" r="-3" b="-3"/>
          <a:stretch/>
        </p:blipFill>
        <p:spPr bwMode="auto">
          <a:xfrm>
            <a:off x="6559373" y="2474471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05A724A6-6212-4045-8F0C-A1F0E149367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527114"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0FB88D5C-E198-4F85-A51A-BD28CCE2D7F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484732">
            <a:off x="1417618" y="46027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C328377-CCA4-42C6-9F34-C7772F14FC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ED1BC003-8016-49A0-B620-BC6535D074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7FFEA64-6E9F-8672-0EC7-B72FA66F4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472" y="1841087"/>
            <a:ext cx="2667627" cy="15005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3B3EAA5-0D94-7212-DE76-8B2A38E45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113" y="4679429"/>
            <a:ext cx="2146786" cy="161009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EAEE93D-63E5-99FF-94AE-79CE68BA8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383" y="4997946"/>
            <a:ext cx="2325862" cy="16202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3A027E-649F-B05A-19C7-30192AA26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552" y="332455"/>
            <a:ext cx="3008099" cy="18021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3EEA5FB-9807-28C7-0FF0-294BC2123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254" y="2700571"/>
            <a:ext cx="2611481" cy="161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3BDE5758-BA0B-6C61-FFC6-6C83FB2A1B0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85956" y="200583"/>
            <a:ext cx="8229240" cy="597689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Réalisations 2023</a:t>
            </a:r>
            <a:r>
              <a:rPr lang="fr-FR" sz="14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-   6 mars 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Animation d’ateliers « fresques du climat » pour les apprenants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- 13 et 14 Juin: Journées Egalité Femme- Homme avec la ligue de l’Enseignement</a:t>
            </a:r>
          </a:p>
          <a:p>
            <a:pPr lvl="0">
              <a:lnSpc>
                <a:spcPct val="150000"/>
              </a:lnSpc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- 19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Décembre : Fête de fin d’année autour de jeux de langue et buffets internationaux</a:t>
            </a:r>
            <a:endParaRPr lang="fr-FR" sz="1400" b="1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- 21 décembre : Nouvelle Séquence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galité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Femme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 homme avec La Ligue de l’Enseignement </a:t>
            </a:r>
          </a:p>
          <a:p>
            <a:pPr lvl="0">
              <a:lnSpc>
                <a:spcPct val="150000"/>
              </a:lnSpc>
            </a:pP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                  (Présence Mme Defranoux, Maire- adjoint en charge des droits des femmes et de la parité)</a:t>
            </a:r>
          </a:p>
          <a:p>
            <a:pPr marL="342900" lvl="0" indent="-342900">
              <a:lnSpc>
                <a:spcPct val="100000"/>
              </a:lnSpc>
              <a:buFont typeface="Aptos" panose="020B0004020202020204" pitchFamily="34" charset="0"/>
              <a:buChar char="-"/>
            </a:pPr>
            <a:endParaRPr lang="fr-FR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Projets 2024 :</a:t>
            </a:r>
            <a:endParaRPr lang="fr-FR" sz="1400" b="1" kern="100" dirty="0">
              <a:solidFill>
                <a:schemeClr val="accent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solidFill>
                  <a:schemeClr val="accent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i="1" kern="100" dirty="0">
                <a:solidFill>
                  <a:schemeClr val="accent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fr-FR" sz="1400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</a:t>
            </a:r>
            <a:r>
              <a:rPr lang="fr-FR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 Semaine des valeurs de la République (fin mai)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Intervention de la Ligue de l’Enseignement sur la laïcité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Visite de la Mairie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et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du Sénat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- </a:t>
            </a:r>
            <a:r>
              <a:rPr lang="fr-FR" sz="1400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2/ </a:t>
            </a:r>
            <a:r>
              <a:rPr lang="fr-FR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Formation des bénévoles à la nouvelle loi « Asile et Immigration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- </a:t>
            </a:r>
            <a:r>
              <a:rPr lang="fr-FR" sz="1400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3/ </a:t>
            </a:r>
            <a:r>
              <a:rPr lang="fr-FR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Plus de partenariats vers l’insertion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notamment avec les programmes AGIR de l’Etat et Programme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LEVIER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pour l’insertion des réfugiés vers le travail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-4/ </a:t>
            </a:r>
            <a:r>
              <a:rPr lang="fr-FR" sz="1400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Consolidation des relations avec Associations partenaires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(Ozanam, Germae, Secours Populaire,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Secours Catholique) ainsi qu’avec </a:t>
            </a:r>
            <a:r>
              <a:rPr lang="fr-FR" sz="1400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 Centre Social du PDS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 participation aux Ateliers spécifiques)</a:t>
            </a:r>
            <a:endParaRPr lang="fr-FR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43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9CE5A4D0-66BD-4249-B532-1D11E3803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046833"/>
              </p:ext>
            </p:extLst>
          </p:nvPr>
        </p:nvGraphicFramePr>
        <p:xfrm>
          <a:off x="677726" y="95694"/>
          <a:ext cx="3880883" cy="262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CE5A4D0-66BD-4249-B532-1D11E3803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817991"/>
              </p:ext>
            </p:extLst>
          </p:nvPr>
        </p:nvGraphicFramePr>
        <p:xfrm>
          <a:off x="677727" y="95694"/>
          <a:ext cx="3988866" cy="307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57488"/>
              </p:ext>
            </p:extLst>
          </p:nvPr>
        </p:nvGraphicFramePr>
        <p:xfrm>
          <a:off x="1429407" y="1114098"/>
          <a:ext cx="6264165" cy="355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057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3701ABB-FBA6-0330-79FF-8465769EC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349924"/>
              </p:ext>
            </p:extLst>
          </p:nvPr>
        </p:nvGraphicFramePr>
        <p:xfrm>
          <a:off x="1031001" y="1194317"/>
          <a:ext cx="7382706" cy="435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F5ABE5C-0A77-B752-5FCB-5994DA67E857}"/>
              </a:ext>
            </a:extLst>
          </p:cNvPr>
          <p:cNvSpPr txBox="1"/>
          <p:nvPr/>
        </p:nvSpPr>
        <p:spPr>
          <a:xfrm>
            <a:off x="564596" y="3240290"/>
            <a:ext cx="337530" cy="63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85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33268"/>
              </p:ext>
            </p:extLst>
          </p:nvPr>
        </p:nvGraphicFramePr>
        <p:xfrm>
          <a:off x="121298" y="1543203"/>
          <a:ext cx="9022702" cy="387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38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8682413-C7AF-48C4-B57E-E816BE774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284703"/>
              </p:ext>
            </p:extLst>
          </p:nvPr>
        </p:nvGraphicFramePr>
        <p:xfrm>
          <a:off x="4130565" y="207336"/>
          <a:ext cx="5013435" cy="274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1E9CBC8-18B5-7B28-6998-2033E4385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206227"/>
              </p:ext>
            </p:extLst>
          </p:nvPr>
        </p:nvGraphicFramePr>
        <p:xfrm>
          <a:off x="361508" y="1567543"/>
          <a:ext cx="3516810" cy="294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EF57555-B1AE-A44C-FA16-92AE6359BA20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584311"/>
              </p:ext>
            </p:extLst>
          </p:nvPr>
        </p:nvGraphicFramePr>
        <p:xfrm>
          <a:off x="4130564" y="3340358"/>
          <a:ext cx="4651927" cy="331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910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2AC30-0472-763A-C25F-1CD07B65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7500"/>
            <a:ext cx="8229240" cy="276999"/>
          </a:xfrm>
        </p:spPr>
        <p:txBody>
          <a:bodyPr/>
          <a:lstStyle/>
          <a:p>
            <a:pPr algn="ctr"/>
            <a:r>
              <a:rPr lang="fr-FR" sz="2000" dirty="0"/>
              <a:t>Domiciliation des apprenants 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2A9B571-F77C-FD71-8917-10A39A078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206028"/>
              </p:ext>
            </p:extLst>
          </p:nvPr>
        </p:nvGraphicFramePr>
        <p:xfrm>
          <a:off x="999461" y="1400175"/>
          <a:ext cx="7155712" cy="475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307565"/>
              </p:ext>
            </p:extLst>
          </p:nvPr>
        </p:nvGraphicFramePr>
        <p:xfrm>
          <a:off x="1471612" y="1514475"/>
          <a:ext cx="6672927" cy="411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96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F34BB-5748-4B1E-B4F0-D3BB30B9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356902"/>
            <a:ext cx="8101649" cy="589396"/>
          </a:xfrm>
        </p:spPr>
        <p:txBody>
          <a:bodyPr/>
          <a:lstStyle/>
          <a:p>
            <a:r>
              <a:rPr lang="fr-F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2.2 Accompagnement scolaire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905F8-8DEC-FE51-2661-92954497E7B4}"/>
              </a:ext>
            </a:extLst>
          </p:cNvPr>
          <p:cNvSpPr/>
          <p:nvPr/>
        </p:nvSpPr>
        <p:spPr>
          <a:xfrm>
            <a:off x="5361993" y="2491122"/>
            <a:ext cx="255182" cy="956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FEECFC4-43CA-4941-92AE-97C02314C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805839"/>
              </p:ext>
            </p:extLst>
          </p:nvPr>
        </p:nvGraphicFramePr>
        <p:xfrm>
          <a:off x="1105786" y="1147310"/>
          <a:ext cx="3362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8F095F9C-B93D-4963-9E3E-42E730863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25393"/>
              </p:ext>
            </p:extLst>
          </p:nvPr>
        </p:nvGraphicFramePr>
        <p:xfrm>
          <a:off x="5361993" y="1147310"/>
          <a:ext cx="33244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EF09399-AFA2-6E3C-5F34-3D0D9E100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882247"/>
              </p:ext>
            </p:extLst>
          </p:nvPr>
        </p:nvGraphicFramePr>
        <p:xfrm>
          <a:off x="2817341" y="4187214"/>
          <a:ext cx="3362325" cy="231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92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610ECB9-0160-5F86-56F5-0031DBFA0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303369"/>
              </p:ext>
            </p:extLst>
          </p:nvPr>
        </p:nvGraphicFramePr>
        <p:xfrm>
          <a:off x="1013254" y="741405"/>
          <a:ext cx="5041557" cy="268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E0F8100-820F-9C7B-5D9C-C5CBF1E08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976946"/>
              </p:ext>
            </p:extLst>
          </p:nvPr>
        </p:nvGraphicFramePr>
        <p:xfrm>
          <a:off x="1040157" y="4102442"/>
          <a:ext cx="4872128" cy="242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2324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8100" y="260280"/>
            <a:ext cx="8227800" cy="6355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00">
              <a:lnSpc>
                <a:spcPct val="100000"/>
              </a:lnSpc>
              <a:spcBef>
                <a:spcPts val="519"/>
              </a:spcBef>
              <a:buClr>
                <a:srgbClr val="984807"/>
              </a:buClr>
            </a:pPr>
            <a:endParaRPr lang="fr-FR" b="1" spc="-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1800">
              <a:lnSpc>
                <a:spcPct val="100000"/>
              </a:lnSpc>
              <a:spcBef>
                <a:spcPts val="519"/>
              </a:spcBef>
              <a:buClr>
                <a:srgbClr val="984807"/>
              </a:buClr>
            </a:pPr>
            <a:r>
              <a:rPr lang="fr-FR" sz="20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Accompagnement scolaire primaire</a:t>
            </a:r>
            <a:endParaRPr lang="fr-FR" sz="20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20" indent="-341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sng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Pont de Sèvres</a:t>
            </a:r>
            <a:endParaRPr lang="fr-FR" sz="2000" b="0" u="sng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20" indent="-341280">
              <a:lnSpc>
                <a:spcPct val="100000"/>
              </a:lnSpc>
              <a:spcBef>
                <a:spcPts val="400"/>
              </a:spcBef>
            </a:pPr>
            <a:r>
              <a:rPr lang="fr-FR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30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bénévoles, </a:t>
            </a:r>
          </a:p>
          <a:p>
            <a:pPr marL="182520" indent="-341280">
              <a:lnSpc>
                <a:spcPct val="100000"/>
              </a:lnSpc>
              <a:spcBef>
                <a:spcPts val="400"/>
              </a:spcBef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43 enfants</a:t>
            </a:r>
          </a:p>
          <a:p>
            <a:pPr marL="182520" indent="-341280">
              <a:lnSpc>
                <a:spcPct val="100000"/>
              </a:lnSpc>
              <a:spcBef>
                <a:spcPts val="400"/>
              </a:spcBef>
            </a:pPr>
            <a:endParaRPr lang="fr-FR" sz="16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Bénévoles:  </a:t>
            </a: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Mécanisme de l’apprentissage et pédagogie du détour (Ligue de l’Enseignement)</a:t>
            </a:r>
            <a:endParaRPr lang="fr-FR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</a:pPr>
            <a:endParaRPr lang="fr-FR" sz="14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</a:pPr>
            <a:r>
              <a:rPr lang="fr-FR" sz="1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Réalisations 2023 </a:t>
            </a:r>
            <a:r>
              <a:rPr lang="fr-FR" sz="1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1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>
              <a:lnSpc>
                <a:spcPct val="107000"/>
              </a:lnSpc>
            </a:pPr>
            <a:r>
              <a:rPr lang="fr-FR" sz="1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6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 aux devoirs ( Carnet de liaison AFI- Parent- Ecole)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600" i="1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Ateliers pédagogiques </a:t>
            </a:r>
            <a:r>
              <a:rPr lang="fr-FR" sz="1600" b="1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  <a:endParaRPr lang="fr-FR" sz="16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L’atelier des mots » : acquisition de vocabulaire (CE2-CM1-CM2)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 l’ile aux mathématiques »  (CP/CE1)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Les écrivains en herbe » (CE2/CM1) : construire collectivement une histoire cohérente en plusieurs étapes 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élaboration d’un leporello présenté par la suite à l’ensemble des élèves.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Le labo des histoires » (CM2) : Construire un texte cohérent à partir d’images photographiques (respect de la chronologie, des temps verbaux,….)</a:t>
            </a:r>
          </a:p>
          <a:p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520" indent="-341280">
              <a:lnSpc>
                <a:spcPct val="100000"/>
              </a:lnSpc>
              <a:spcBef>
                <a:spcPts val="400"/>
              </a:spcBef>
            </a:pPr>
            <a:endParaRPr lang="fr-FR" sz="1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spcBef>
                <a:spcPts val="400"/>
              </a:spcBef>
            </a:pPr>
            <a:endParaRPr lang="fr-FR" sz="1200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00"/>
              </a:spcBef>
            </a:pPr>
            <a:endParaRPr lang="fr-FR" sz="1200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00"/>
              </a:spcBef>
            </a:pPr>
            <a:endParaRPr lang="fr-FR" sz="1200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00"/>
              </a:spcBef>
            </a:pPr>
            <a:r>
              <a:rPr lang="fr-FR" sz="1200" spc="-1" dirty="0">
                <a:solidFill>
                  <a:srgbClr val="000000"/>
                </a:solidFill>
                <a:latin typeface="Calibri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7AC69E3-40EF-F5C8-A5ED-5733C5D988A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0263" y="1170561"/>
            <a:ext cx="8579849" cy="4469365"/>
          </a:xfrm>
        </p:spPr>
        <p:txBody>
          <a:bodyPr/>
          <a:lstStyle/>
          <a:p>
            <a:pPr lvl="0">
              <a:lnSpc>
                <a:spcPct val="107000"/>
              </a:lnSpc>
            </a:pPr>
            <a:endParaRPr lang="fr-FR" sz="14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 avec l’Académie Jaroussky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  8 février: Présence au concert des jeunes apprentis de la promotion 2022 à la Seine Musicale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  1</a:t>
            </a:r>
            <a:r>
              <a:rPr lang="fr-F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avril:   Réunion de présentation – inscription promotion 2023 ( 3 postulants- 2 retenus)</a:t>
            </a:r>
          </a:p>
          <a:p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- 15 septembre :Présence à la séance pléinière  de la nouvelle promotion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 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octobre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Concert des Jeunes Apprentis Brahms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7/10 à la Seine musicale :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bénévoles y ont participé</a:t>
            </a:r>
          </a:p>
          <a:p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22 novembre : Réunion de suivi des enfants inscrits (9 dont 8 élèves du PDS)</a:t>
            </a:r>
            <a:endParaRPr lang="fr-FR" sz="16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fr-FR" sz="1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 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Fêtes de fin d’année scolaire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(29 juin et 1</a:t>
            </a:r>
            <a:r>
              <a:rPr lang="fr-FR" sz="16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juillet) 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Fêtes de fin d’année (16 et 21 Décembre)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nniversaires fêtés avec la participation des parents.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33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68360" y="24922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60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I – 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RAPPORT</a:t>
            </a:r>
            <a:r>
              <a:rPr lang="fr-FR" sz="60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 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MORAL</a:t>
            </a:r>
          </a:p>
          <a:p>
            <a:pPr algn="ctr">
              <a:lnSpc>
                <a:spcPct val="100000"/>
              </a:lnSpc>
            </a:pP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          RAPPORT D’ACTIVITE</a:t>
            </a:r>
            <a:endParaRPr lang="fr-FR" sz="60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40FC8A6-5281-6157-1B08-49679C4BD994}"/>
              </a:ext>
            </a:extLst>
          </p:cNvPr>
          <p:cNvSpPr txBox="1"/>
          <p:nvPr/>
        </p:nvSpPr>
        <p:spPr>
          <a:xfrm>
            <a:off x="260216" y="0"/>
            <a:ext cx="8255352" cy="611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20" indent="-341280"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defRPr/>
            </a:pPr>
            <a:endParaRPr kumimoji="0" lang="fr-FR" sz="20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spcBef>
                <a:spcPts val="479"/>
              </a:spcBef>
              <a:buClr>
                <a:srgbClr val="000000"/>
              </a:buClr>
              <a:defRPr/>
            </a:pPr>
            <a:endParaRPr lang="fr-FR" sz="2000" b="1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182520" indent="-341280"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defRPr/>
            </a:pPr>
            <a:r>
              <a:rPr kumimoji="0" lang="fr-FR" sz="20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Squares de l’Avre</a:t>
            </a:r>
            <a:endParaRPr kumimoji="0" lang="fr-FR" sz="2000" b="0" i="0" u="sng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20" marR="0" lvl="0" indent="-3412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13 bénévoles </a:t>
            </a:r>
            <a:endParaRPr lang="fr-FR" sz="1600" spc="-1" dirty="0">
              <a:solidFill>
                <a:prstClr val="black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182520" marR="0" lvl="0" indent="-3412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12 enfants</a:t>
            </a:r>
            <a:r>
              <a:rPr lang="fr-FR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 </a:t>
            </a:r>
          </a:p>
          <a:p>
            <a:pPr>
              <a:spcBef>
                <a:spcPts val="400"/>
              </a:spcBef>
              <a:defRPr/>
            </a:pPr>
            <a:endParaRPr lang="fr-FR" sz="1600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fr-FR" sz="1600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Bénévoles:  </a:t>
            </a: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Mécanisme de l’apprentissage et pédagogie du détour (Ligue de l’Enseignement)</a:t>
            </a: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Réalisations  2023 : </a:t>
            </a: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kumimoji="0" lang="fr-FR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telier</a:t>
            </a: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d’arts plastiques et de lecture le mercredi matin </a:t>
            </a:r>
            <a:r>
              <a:rPr lang="fr-FR" sz="1600" spc="-1" dirty="0">
                <a:solidFill>
                  <a:srgbClr val="000000"/>
                </a:solidFill>
                <a:latin typeface="Calibri"/>
              </a:rPr>
              <a:t>&amp; atelier d’anglais le mardi </a:t>
            </a: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Mise en place d’un cahier de suivi pour les Primaires (AFI- Parents- Ecole)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29 mars : Sortie Théâtre de la Clarté : Pierre et le Loup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spc="-1" dirty="0">
                <a:latin typeface="Calibri"/>
              </a:rPr>
              <a:t>4 avril : Présentation de l’académie Jaroussky ( 1 dossier déposé, non retenu)</a:t>
            </a:r>
            <a:endParaRPr kumimoji="0" lang="fr-FR" sz="160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4 juin : Participation à la fête du square (stand tenu par 2 bénévoles)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22 et 26 juin : Fêtes de fin d’année scolaire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15 novembre: Mise en place d’un groupe WhatsApp avec les bénévoles </a:t>
            </a: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21 décembre : Fête de Noël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883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89098" y="233266"/>
            <a:ext cx="8195902" cy="6572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1800">
              <a:lnSpc>
                <a:spcPct val="100000"/>
              </a:lnSpc>
              <a:spcBef>
                <a:spcPts val="799"/>
              </a:spcBef>
              <a:buClr>
                <a:srgbClr val="984807"/>
              </a:buClr>
            </a:pPr>
            <a:r>
              <a:rPr lang="fr-FR" sz="72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Accompagnement scolaire secondaire </a:t>
            </a:r>
            <a:r>
              <a:rPr lang="fr-FR" sz="55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:</a:t>
            </a:r>
          </a:p>
          <a:p>
            <a:pPr marL="1800">
              <a:lnSpc>
                <a:spcPct val="100000"/>
              </a:lnSpc>
              <a:spcBef>
                <a:spcPts val="799"/>
              </a:spcBef>
              <a:buClr>
                <a:srgbClr val="984807"/>
              </a:buClr>
            </a:pPr>
            <a:r>
              <a:rPr lang="fr-FR" sz="80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Pont de Sèvres</a:t>
            </a:r>
          </a:p>
          <a:p>
            <a:pPr marL="1800">
              <a:lnSpc>
                <a:spcPct val="120000"/>
              </a:lnSpc>
              <a:spcBef>
                <a:spcPts val="799"/>
              </a:spcBef>
              <a:buClr>
                <a:srgbClr val="984807"/>
              </a:buClr>
            </a:pPr>
            <a:r>
              <a:rPr lang="fr-FR" sz="6400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fr-FR" sz="6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400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fr-FR" sz="6400" spc="-1" dirty="0">
                <a:solidFill>
                  <a:srgbClr val="000000"/>
                </a:solidFill>
                <a:latin typeface="Calibri"/>
                <a:ea typeface="DejaVu Sans"/>
              </a:rPr>
              <a:t>  12</a:t>
            </a:r>
            <a:r>
              <a:rPr lang="fr-FR" sz="6400" strike="noStrike" spc="-1" dirty="0">
                <a:latin typeface="Calibri"/>
                <a:ea typeface="DejaVu Sans"/>
              </a:rPr>
              <a:t> Bénévoles</a:t>
            </a:r>
          </a:p>
          <a:p>
            <a:pPr marL="1800">
              <a:lnSpc>
                <a:spcPct val="100000"/>
              </a:lnSpc>
              <a:spcBef>
                <a:spcPts val="799"/>
              </a:spcBef>
              <a:buClr>
                <a:srgbClr val="984807"/>
              </a:buClr>
            </a:pPr>
            <a:r>
              <a:rPr lang="fr-FR" sz="64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55 collégiens et lycéens</a:t>
            </a:r>
            <a:endParaRPr lang="fr-FR" sz="6400" strike="noStrike" spc="-1" dirty="0">
              <a:latin typeface="Calibri"/>
              <a:ea typeface="DejaVu Sans"/>
            </a:endParaRPr>
          </a:p>
          <a:p>
            <a:pPr marL="1800">
              <a:lnSpc>
                <a:spcPct val="100000"/>
              </a:lnSpc>
              <a:spcBef>
                <a:spcPts val="799"/>
              </a:spcBef>
              <a:buClr>
                <a:srgbClr val="984807"/>
              </a:buClr>
            </a:pPr>
            <a:endParaRPr lang="fr-FR" sz="6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</a:pPr>
            <a:r>
              <a:rPr lang="fr-FR" sz="6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Réalisations 2023</a:t>
            </a:r>
            <a:endParaRPr lang="fr-FR" sz="6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>
              <a:lnSpc>
                <a:spcPct val="107000"/>
              </a:lnSpc>
            </a:pPr>
            <a:r>
              <a:rPr lang="fr-FR" sz="6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6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 aux devoirs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Résultats juin 2023: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100% de réussite Brevet (9/9 dont 2 mention TB)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100% de réussite BAC (3/3 dont une mention AB)  </a:t>
            </a:r>
          </a:p>
          <a:p>
            <a:pPr marL="457200">
              <a:lnSpc>
                <a:spcPct val="107000"/>
              </a:lnSpc>
            </a:pPr>
            <a:r>
              <a:rPr lang="fr-FR" sz="6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6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Ateliers pédagogiques :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6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réparation aux oraux du Brevet et du Baccalauréat</a:t>
            </a:r>
            <a:endParaRPr lang="fr-FR" sz="6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réussis mon orientation » :  </a:t>
            </a:r>
            <a:endParaRPr lang="fr-FR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6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-	R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echerche de stages pour les 3</a:t>
            </a:r>
            <a:r>
              <a:rPr lang="fr-FR" sz="64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(stage d’observation): recherche d’entreprises + 	démarchage (appels téléphoniques ou/et RV physiques).</a:t>
            </a:r>
            <a:endParaRPr lang="fr-FR" sz="6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- </a:t>
            </a:r>
            <a:r>
              <a:rPr lang="fr-FR" sz="6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édaction de lettres de motivation et de CV + aide aux rapports de stage.</a:t>
            </a:r>
            <a:endParaRPr lang="fr-FR" sz="6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6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fr-FR" sz="6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rientation scolaire et Parcoursup  (aide sur Internet pour l’inscription, l’élaboration 	du dossier et la recherche des écoles).</a:t>
            </a:r>
            <a:endParaRPr lang="fr-FR" sz="6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6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6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6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emande de bourses étudiantes (élaboration du dossier sur internet).</a:t>
            </a:r>
            <a:endParaRPr lang="fr-FR" sz="6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82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</a:pPr>
            <a:endParaRPr lang="fr-FR" sz="17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71450" y="233266"/>
            <a:ext cx="8513550" cy="5596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 </a:t>
            </a:r>
            <a:r>
              <a:rPr lang="fr-FR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Remise lors de l’inscription d’une note destinée aux jeunes et aux parents, rédigée par 2 bénévoles « travailler efficacement » développant 3 points essentiels (Comment apprendre- Comment gérer son temps pour apprendre-Comment bien utiliser l’AFI)</a:t>
            </a:r>
            <a:endParaRPr lang="fr-F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Avril : Après-midi CEBIJE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juin : Fête de fin d’année</a:t>
            </a:r>
            <a:endParaRPr lang="fr-F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décembre 2023 : Fête de fin d’année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82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</a:pPr>
            <a:endParaRPr lang="fr-FR" sz="17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71985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74049" y="211835"/>
            <a:ext cx="8195902" cy="6572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1800">
              <a:lnSpc>
                <a:spcPct val="100000"/>
              </a:lnSpc>
              <a:spcBef>
                <a:spcPts val="799"/>
              </a:spcBef>
              <a:buClr>
                <a:srgbClr val="984807"/>
              </a:buClr>
            </a:pPr>
            <a:r>
              <a:rPr lang="fr-FR" sz="8000" b="1" u="sng" spc="-1" dirty="0">
                <a:solidFill>
                  <a:srgbClr val="000000"/>
                </a:solidFill>
                <a:latin typeface="Calibri"/>
                <a:ea typeface="DejaVu Sans"/>
              </a:rPr>
              <a:t>Squares de l’Avre</a:t>
            </a:r>
            <a:endParaRPr lang="fr-FR" sz="8000" b="1" u="sng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1800">
              <a:lnSpc>
                <a:spcPct val="120000"/>
              </a:lnSpc>
              <a:spcBef>
                <a:spcPts val="799"/>
              </a:spcBef>
              <a:buClr>
                <a:srgbClr val="984807"/>
              </a:buClr>
            </a:pPr>
            <a:r>
              <a:rPr lang="fr-FR" sz="6400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fr-FR" sz="6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400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fr-FR" sz="6400" spc="-1" dirty="0">
                <a:solidFill>
                  <a:srgbClr val="000000"/>
                </a:solidFill>
                <a:latin typeface="Calibri"/>
                <a:ea typeface="DejaVu Sans"/>
              </a:rPr>
              <a:t>  10 Bénévoles</a:t>
            </a:r>
            <a:endParaRPr lang="fr-FR" sz="6400" strike="noStrike" spc="-1" dirty="0">
              <a:latin typeface="Calibri"/>
              <a:ea typeface="DejaVu Sans"/>
            </a:endParaRPr>
          </a:p>
          <a:p>
            <a:pPr marL="1800">
              <a:lnSpc>
                <a:spcPct val="100000"/>
              </a:lnSpc>
              <a:spcBef>
                <a:spcPts val="799"/>
              </a:spcBef>
              <a:buClr>
                <a:srgbClr val="984807"/>
              </a:buClr>
            </a:pPr>
            <a:r>
              <a:rPr lang="fr-FR" sz="64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15 collégiens </a:t>
            </a:r>
            <a:endParaRPr lang="fr-FR" sz="6400" strike="noStrike" spc="-1" dirty="0">
              <a:latin typeface="Calibri"/>
              <a:ea typeface="DejaVu Sans"/>
            </a:endParaRPr>
          </a:p>
          <a:p>
            <a:pPr marL="1800">
              <a:lnSpc>
                <a:spcPct val="100000"/>
              </a:lnSpc>
              <a:spcBef>
                <a:spcPts val="799"/>
              </a:spcBef>
              <a:buClr>
                <a:srgbClr val="984807"/>
              </a:buClr>
            </a:pPr>
            <a:endParaRPr lang="fr-FR" sz="6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</a:pPr>
            <a:r>
              <a:rPr lang="fr-FR" sz="6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Réalisations 2023</a:t>
            </a:r>
            <a:endParaRPr lang="fr-FR" sz="6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>
              <a:lnSpc>
                <a:spcPct val="107000"/>
              </a:lnSpc>
            </a:pPr>
            <a:r>
              <a:rPr lang="fr-FR" sz="6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6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 aux devoirs</a:t>
            </a:r>
          </a:p>
          <a:p>
            <a:pPr lvl="0">
              <a:lnSpc>
                <a:spcPct val="107000"/>
              </a:lnSpc>
            </a:pPr>
            <a:endParaRPr lang="fr-FR" sz="6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0" indent="88900" defTabSz="539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fr-FR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Résultats juin 2023: </a:t>
            </a: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de réussite Brevet (2/2 avec 2 mention TB)</a:t>
            </a:r>
          </a:p>
          <a:p>
            <a:pPr lvl="0">
              <a:lnSpc>
                <a:spcPct val="107000"/>
              </a:lnSpc>
            </a:pPr>
            <a:endParaRPr lang="fr-FR" sz="6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0" indent="-2667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 </a:t>
            </a:r>
          </a:p>
          <a:p>
            <a:pPr lvl="0">
              <a:lnSpc>
                <a:spcPct val="107000"/>
              </a:lnSpc>
            </a:pPr>
            <a:endParaRPr lang="fr-FR" sz="6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1778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 à la rédaction de stages</a:t>
            </a:r>
          </a:p>
          <a:p>
            <a:pPr marL="628650" lvl="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Poursuite du partenariat avec BBC  pour partage abonnement Interner</a:t>
            </a:r>
          </a:p>
          <a:p>
            <a:pPr marL="628650" lvl="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mars : Après-midi CEBIJE</a:t>
            </a:r>
          </a:p>
          <a:p>
            <a:pPr marL="628650" lvl="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Achat de tablettes numériques (financement partiel de la CAF)</a:t>
            </a:r>
          </a:p>
          <a:p>
            <a:pPr marL="628650" lvl="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Septembre : 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Remise lors de l’inscription d’une note aux jeunes et aux parents rédigée par 2 bénévoles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« Travailler efficacement » développant 3 points essentiels (Comment apprendre-Comment 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gérer son temps pour apprendre-Comment bien utiliser l’AFI)     </a:t>
            </a:r>
          </a:p>
          <a:p>
            <a:pPr marL="450850" lvl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Mise en place de 2 ateliers de langues de 30’ ( anglais le mardi soir et espagnol le 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jeudi soir</a:t>
            </a:r>
          </a:p>
          <a:p>
            <a:pPr lvl="0">
              <a:lnSpc>
                <a:spcPct val="107000"/>
              </a:lnSpc>
            </a:pPr>
            <a:endParaRPr lang="fr-FR" sz="6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décembre : Fête de fin d’année          </a:t>
            </a:r>
          </a:p>
          <a:p>
            <a:pPr lvl="0">
              <a:lnSpc>
                <a:spcPct val="107000"/>
              </a:lnSpc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FR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fr-FR" sz="6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fr-FR" sz="6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lvl="0">
              <a:lnSpc>
                <a:spcPct val="107000"/>
              </a:lnSpc>
            </a:pPr>
            <a:endParaRPr lang="fr-FR" sz="6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82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</a:pPr>
            <a:endParaRPr lang="fr-FR" sz="17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37979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F1BB34-8E15-0E39-7A55-F076449E8A57}"/>
              </a:ext>
            </a:extLst>
          </p:cNvPr>
          <p:cNvSpPr txBox="1"/>
          <p:nvPr/>
        </p:nvSpPr>
        <p:spPr>
          <a:xfrm>
            <a:off x="135731" y="192881"/>
            <a:ext cx="8775066" cy="840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 2024</a:t>
            </a:r>
            <a:r>
              <a:rPr lang="fr-FR" sz="1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Consolider la </a:t>
            </a:r>
            <a:r>
              <a:rPr lang="fr-FR" sz="1600" spc="-1" dirty="0">
                <a:solidFill>
                  <a:srgbClr val="000000"/>
                </a:solidFill>
                <a:latin typeface="Calibri"/>
              </a:rPr>
              <a:t>f</a:t>
            </a:r>
            <a:r>
              <a:rPr kumimoji="0" lang="fr-FR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ormation</a:t>
            </a:r>
            <a:r>
              <a:rPr lang="fr-FR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des bénévoles du secteur et des 2 salariées en partenariat avec la Ligue de </a:t>
            </a:r>
            <a:r>
              <a:rPr lang="fr-FR" sz="1600" kern="0" spc="-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l’Enseignement</a:t>
            </a:r>
            <a:endParaRPr lang="fr-FR" sz="1600" kern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600" u="sng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Primaires PDS.</a:t>
            </a:r>
            <a:endParaRPr lang="fr-FR" sz="1600" u="sng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</a:t>
            </a: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ien</a:t>
            </a: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ateliers et </a:t>
            </a: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partenariats mis en place:</a:t>
            </a:r>
          </a:p>
          <a:p>
            <a:pPr algn="just">
              <a:lnSpc>
                <a:spcPct val="107000"/>
              </a:lnSpc>
            </a:pP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- </a:t>
            </a: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Académie Jaroussky: 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mars 2024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réunion de présentation (promotion 09/2024</a:t>
            </a:r>
            <a:endParaRPr lang="fr-FR" sz="16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- </a:t>
            </a: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Insula Orchestra: 25 avril : concert « Beethoven Wars» </a:t>
            </a:r>
          </a:p>
          <a:p>
            <a:pPr lvl="0" algn="just">
              <a:lnSpc>
                <a:spcPct val="107000"/>
              </a:lnSpc>
            </a:pP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Parrains par mille</a:t>
            </a:r>
          </a:p>
          <a:p>
            <a:pPr lvl="0" algn="just">
              <a:lnSpc>
                <a:spcPct val="107000"/>
              </a:lnSpc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600" u="sng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Primaire Squares</a:t>
            </a:r>
            <a:r>
              <a:rPr kumimoji="0" lang="fr-FR" sz="1600" b="1" i="0" u="sng" strike="noStrike" kern="1200" cap="none" spc="-1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600" i="0" u="sng" strike="noStrike" kern="1200" cap="none" spc="-1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de l’Avre</a:t>
            </a:r>
            <a:endParaRPr kumimoji="0" lang="fr-FR" sz="1600" b="1" i="0" u="sng" strike="noStrike" kern="1200" cap="none" spc="-1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23 janvier: Galette des rois avec une représentation vidéo d’une histoire écrite et illustrée par les 6 enfants  de l’atelier d’arts plastiques du mercredi matin</a:t>
            </a:r>
            <a:endParaRPr kumimoji="0" lang="fr-FR" sz="1600" b="1" i="0" u="none" strike="noStrike" kern="1200" cap="none" spc="-1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Renouer les relations avec Mme Massy , nouvelle directrice de Ferdinand Buisson (effectif le 9 janvier dernier)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Poursuite du partenariat avec l’A</a:t>
            </a:r>
            <a:r>
              <a:rPr kumimoji="0" lang="fr-FR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cadémie</a:t>
            </a:r>
            <a:r>
              <a:rPr lang="fr-FR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Jaroussky : 21 mars, réunion de présentation (3 enfants intéressés), </a:t>
            </a:r>
            <a:endParaRPr lang="fr-FR" sz="1600" spc="-1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Maintien des sorties culturelles (Théâtre de la Clarté : le 3 avril , spectacle « Camille ou la ronde des peurs »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Initier un partenariat constructif avec l’Antenne municipale des Squares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>
              <a:spcBef>
                <a:spcPts val="400"/>
              </a:spcBef>
              <a:defRPr/>
            </a:pPr>
            <a:r>
              <a:rPr lang="fr-FR" sz="1800" spc="-1" dirty="0">
                <a:solidFill>
                  <a:srgbClr val="000000"/>
                </a:solidFill>
                <a:latin typeface="Calibri"/>
              </a:rPr>
              <a:t>      </a:t>
            </a:r>
            <a:endParaRPr kumimoji="0" lang="fr-F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1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1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26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F1BB34-8E15-0E39-7A55-F076449E8A57}"/>
              </a:ext>
            </a:extLst>
          </p:cNvPr>
          <p:cNvSpPr txBox="1"/>
          <p:nvPr/>
        </p:nvSpPr>
        <p:spPr>
          <a:xfrm>
            <a:off x="250031" y="214818"/>
            <a:ext cx="8775066" cy="611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u="sng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Secondaire PDS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Poursuite des ateliers existants pour les collégiens et lycéens</a:t>
            </a:r>
            <a:endParaRPr lang="fr-FR" sz="16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Achat de tablettes et calculatrices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Poursuite des activités et des partenariats (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avril 2024 : sortie CEBIJE)</a:t>
            </a:r>
            <a:endParaRPr lang="fr-FR" sz="16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600" u="sng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Secondaire Squares de l’Avre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Consolidation des ateliers existants, acquisition de nouveaux supports numériques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Initier un partenariat constructif avec l’Antenne municipale des Squares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Renforcement des liens avec nos partenaires ( </a:t>
            </a: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t>Sortie au CEBIJE le mercredi 24 Avril 2024)</a:t>
            </a: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1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1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ustomShape 2"/>
          <p:cNvSpPr/>
          <p:nvPr/>
        </p:nvSpPr>
        <p:spPr>
          <a:xfrm>
            <a:off x="628650" y="365126"/>
            <a:ext cx="7886700" cy="1288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0" strike="noStrike" spc="-1" dirty="0">
                <a:latin typeface="+mj-lt"/>
                <a:ea typeface="+mj-ea"/>
                <a:cs typeface="+mj-cs"/>
              </a:rPr>
              <a:t>  </a:t>
            </a:r>
            <a:r>
              <a:rPr lang="en-US" sz="2800" b="0" u="sng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+mj-lt"/>
                <a:ea typeface="+mj-ea"/>
                <a:cs typeface="+mj-cs"/>
              </a:rPr>
              <a:t>2.3 Atelier </a:t>
            </a:r>
            <a:r>
              <a:rPr lang="en-US" sz="2800" b="0" u="sng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+mj-lt"/>
                <a:ea typeface="+mj-ea"/>
                <a:cs typeface="+mj-cs"/>
              </a:rPr>
              <a:t>d’éveil</a:t>
            </a:r>
            <a:endParaRPr lang="en-US" sz="28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BB952D-3763-B583-C69B-9B5850E9D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r="40848"/>
          <a:stretch/>
        </p:blipFill>
        <p:spPr>
          <a:xfrm>
            <a:off x="628651" y="1825625"/>
            <a:ext cx="3071480" cy="2864923"/>
          </a:xfrm>
          <a:prstGeom prst="rect">
            <a:avLst/>
          </a:prstGeom>
        </p:spPr>
      </p:pic>
      <p:sp>
        <p:nvSpPr>
          <p:cNvPr id="111" name="CustomShape 1"/>
          <p:cNvSpPr/>
          <p:nvPr/>
        </p:nvSpPr>
        <p:spPr>
          <a:xfrm>
            <a:off x="4571999" y="2017886"/>
            <a:ext cx="4267441" cy="41438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Atelier p</a:t>
            </a: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our les enfants (de 3 mois à 3 ans) de parents participant aux ateliers de français</a:t>
            </a:r>
            <a:endParaRPr lang="en-US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énévole</a:t>
            </a: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9 enfants  accueillis en 2023</a:t>
            </a: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endParaRPr lang="en-US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Espace plus approprié </a:t>
            </a: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endParaRPr lang="en-US" sz="1600" b="0" strike="noStrike" spc="-1" dirty="0"/>
          </a:p>
          <a:p>
            <a:pPr marL="1628640" indent="-22860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700" b="0" strike="noStrike" spc="-1" dirty="0"/>
          </a:p>
        </p:txBody>
      </p:sp>
      <p:sp>
        <p:nvSpPr>
          <p:cNvPr id="113" name="CustomShape 3"/>
          <p:cNvSpPr/>
          <p:nvPr/>
        </p:nvSpPr>
        <p:spPr>
          <a:xfrm>
            <a:off x="611640" y="4509000"/>
            <a:ext cx="822780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E1331-79E5-E54D-B298-4005FE210FCE}"/>
              </a:ext>
            </a:extLst>
          </p:cNvPr>
          <p:cNvSpPr/>
          <p:nvPr/>
        </p:nvSpPr>
        <p:spPr>
          <a:xfrm>
            <a:off x="9898912" y="667724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ersonne, habits, Visage humain, intérieur">
            <a:extLst>
              <a:ext uri="{FF2B5EF4-FFF2-40B4-BE49-F238E27FC236}">
                <a16:creationId xmlns:a16="http://schemas.microsoft.com/office/drawing/2014/main" id="{275DEF6C-15FE-717A-6698-82A6FB77F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2" y="1653909"/>
            <a:ext cx="3682128" cy="3493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69DE7-61DA-4583-B30D-42DBB3DC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08980"/>
            <a:ext cx="8229240" cy="8309967"/>
          </a:xfrm>
        </p:spPr>
        <p:txBody>
          <a:bodyPr/>
          <a:lstStyle/>
          <a:p>
            <a:pPr algn="ctr"/>
            <a:br>
              <a:rPr lang="fr-FR" sz="60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6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Relations extérieures et communication</a:t>
            </a:r>
            <a:br>
              <a:rPr lang="fr-FR" sz="60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6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22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115920"/>
            <a:ext cx="907092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500"/>
          </a:bodyPr>
          <a:lstStyle/>
          <a:p>
            <a:pPr algn="ctr">
              <a:lnSpc>
                <a:spcPct val="100000"/>
              </a:lnSpc>
            </a:pP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08655" y="460268"/>
            <a:ext cx="8818744" cy="6281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REALISATIONS 2023 </a:t>
            </a:r>
          </a:p>
          <a:p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7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Janvier </a:t>
            </a:r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lvl="0"/>
            <a:r>
              <a:rPr lang="fr-FR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enouvellement des partenariats existants (Académie Jaroussky, Insula Orchestra,  </a:t>
            </a:r>
            <a:r>
              <a:rPr lang="fr-FR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Alten</a:t>
            </a: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Solidaire, CEBIJE, Parrain par mille)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Présence à la galette des rois organisée par l’association FORUM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AQUITAINE  et rencontre dans leurs locaux, de l’équipe de 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l’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antenne boulonnaise de l’asso</a:t>
            </a: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ciation SOLIDARITES NOUVELLES LOGEMENT.</a:t>
            </a:r>
          </a:p>
          <a:p>
            <a:endParaRPr lang="fr-FR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Février</a:t>
            </a:r>
            <a:r>
              <a:rPr lang="fr-FR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</a:t>
            </a:r>
          </a:p>
          <a:p>
            <a:pPr lvl="0"/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Accueil pendant 1 journée d’une journaliste étudiante souhaitant réaliser un reportage audio sur le thème de l’insertion par la langue. </a:t>
            </a:r>
          </a:p>
          <a:p>
            <a:r>
              <a:rPr lang="fr-FR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résence à la mise à l’honneur du programme « jeunes apprentis » de l’Académi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Jaroussky organisée par la Ville dans ses </a:t>
            </a:r>
          </a:p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salons d’honneur.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fr-FR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Mars</a:t>
            </a:r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Mise en force d’un partenariat avec l’agence boulonnaise d’02 services (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parrainage d’apprenants à la recherche d’un emploi stable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dans les métiers de l’aide à la personne).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fr-FR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 :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encontre de l’association « La courte échelle » à Sèvres (synergies possibles et formation de leurs bénévoles)</a:t>
            </a:r>
            <a:endParaRPr lang="fr-FR" sz="17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Juin </a:t>
            </a:r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Référencement de l’AFI sur la plate-forme SOLIGUIDE (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plate-forme nationale rassemblant les structures associatives dont le projet associatif porte en particulier sur la solidarité)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Rencontre de  la nouvelle responsable des projets et du Mécénat de compétences chez ALTEN SOLIDAIRE </a:t>
            </a:r>
          </a:p>
          <a:p>
            <a:endParaRPr lang="fr-FR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Décembre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Présence de Mme DEFRANOUX, Maire-adjoint en charge des droits des femmes et de la parité lors d’une des séquences organisées pour nos apprenants adultes autour du thème « Egalité- Femme-Homme 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Actualisation régulière de la page AFI sur ASSOLIB ainsi que 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notre </a:t>
            </a: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Facebook (Adultes uniquement) </a:t>
            </a:r>
          </a:p>
          <a:p>
            <a:pPr lvl="0"/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Présence sur les plateformes : jeveuxaider.gouv.fr/ Tous Bénévoles.org / Bénévolt</a:t>
            </a:r>
          </a:p>
          <a:p>
            <a:pPr lvl="0"/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Consolidation des relations avec les associations boulonnaises œuvrant autour de thèmes proches du nôtre (OZANAM, GERMAE, Solidarités Nouvelles Logement, Maison des Familles, Secours Populaire, BBC, Forum Aquitaine,….)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aux ateliers thématiques organisés par le Centre Social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Rencontres régulières avec P. LOUAP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Accueil durant l’année de 4 étudiants dans le cadre de leur parcours citoyen</a:t>
            </a:r>
          </a:p>
          <a:p>
            <a:pPr lvl="0"/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aux évènements organisés par la Ville (Forum des associations, CLSPD, Fêtes du PDS et des Squares)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1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9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770D7E0-7272-1A0C-BCA6-3D65B302F6B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7970" y="1105771"/>
            <a:ext cx="8539154" cy="3102388"/>
          </a:xfrm>
        </p:spPr>
        <p:txBody>
          <a:bodyPr/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Projets 2024</a:t>
            </a:r>
          </a:p>
          <a:p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echerche d’autres partenariats avec des structures ayant la même finalité que notre projet associatif mais pouvant nous être complémentaires,</a:t>
            </a:r>
            <a:r>
              <a:rPr lang="fr-FR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(Programme AGIR &amp; LEVIER)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Développement des relations avec France Travail et les services de la Préfecture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Développement  des relations avec l’antenne municipale des Squares de l’Avre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Refonte et modernisation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site Internet (nouvel Hébergeur- version bilingue FR- ANGL- nouvelle charte graphique)</a:t>
            </a:r>
          </a:p>
          <a:p>
            <a:pPr marL="0" indent="0">
              <a:buNone/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29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11280" y="29242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/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1. </a:t>
            </a:r>
            <a:r>
              <a:rPr lang="fr-FR" sz="4400" spc="-1" dirty="0">
                <a:solidFill>
                  <a:srgbClr val="0070C0"/>
                </a:solidFill>
                <a:latin typeface="Calibri"/>
              </a:rPr>
              <a:t>Ressources humaines / Gouvernance</a:t>
            </a: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68360" y="24922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60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II – RAPPORT FINANCIER</a:t>
            </a:r>
            <a:endParaRPr lang="fr-FR" sz="60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39814B8-666C-4BC2-BE63-A7DE3D40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04801"/>
            <a:ext cx="5143500" cy="367862"/>
          </a:xfrm>
        </p:spPr>
        <p:txBody>
          <a:bodyPr>
            <a:normAutofit/>
          </a:bodyPr>
          <a:lstStyle/>
          <a:p>
            <a:r>
              <a:rPr lang="fr-FR" b="1" dirty="0"/>
              <a:t>AFI -  RESULTAT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8D4E59F-C774-DAED-783E-97F184292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56911"/>
              </p:ext>
            </p:extLst>
          </p:nvPr>
        </p:nvGraphicFramePr>
        <p:xfrm>
          <a:off x="252248" y="496616"/>
          <a:ext cx="8639504" cy="5864767"/>
        </p:xfrm>
        <a:graphic>
          <a:graphicData uri="http://schemas.openxmlformats.org/drawingml/2006/table">
            <a:tbl>
              <a:tblPr/>
              <a:tblGrid>
                <a:gridCol w="2629797">
                  <a:extLst>
                    <a:ext uri="{9D8B030D-6E8A-4147-A177-3AD203B41FA5}">
                      <a16:colId xmlns:a16="http://schemas.microsoft.com/office/drawing/2014/main" val="4210695797"/>
                    </a:ext>
                  </a:extLst>
                </a:gridCol>
                <a:gridCol w="750111">
                  <a:extLst>
                    <a:ext uri="{9D8B030D-6E8A-4147-A177-3AD203B41FA5}">
                      <a16:colId xmlns:a16="http://schemas.microsoft.com/office/drawing/2014/main" val="3948943964"/>
                    </a:ext>
                  </a:extLst>
                </a:gridCol>
                <a:gridCol w="750111">
                  <a:extLst>
                    <a:ext uri="{9D8B030D-6E8A-4147-A177-3AD203B41FA5}">
                      <a16:colId xmlns:a16="http://schemas.microsoft.com/office/drawing/2014/main" val="2211042884"/>
                    </a:ext>
                  </a:extLst>
                </a:gridCol>
                <a:gridCol w="750111">
                  <a:extLst>
                    <a:ext uri="{9D8B030D-6E8A-4147-A177-3AD203B41FA5}">
                      <a16:colId xmlns:a16="http://schemas.microsoft.com/office/drawing/2014/main" val="885208927"/>
                    </a:ext>
                  </a:extLst>
                </a:gridCol>
                <a:gridCol w="3759374">
                  <a:extLst>
                    <a:ext uri="{9D8B030D-6E8A-4147-A177-3AD203B41FA5}">
                      <a16:colId xmlns:a16="http://schemas.microsoft.com/office/drawing/2014/main" val="1681823339"/>
                    </a:ext>
                  </a:extLst>
                </a:gridCol>
              </a:tblGrid>
              <a:tr h="3033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euros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commentaires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646451"/>
                  </a:ext>
                </a:extLst>
              </a:tr>
              <a:tr h="26003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329052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RESSOURCES GENERALES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137 067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150 078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13 011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244766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Mairie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70 250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69 755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1755 repris de Café des Parents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232423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CAF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45 706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49 585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+3 879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2753 sur le CLAS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843962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autres subventions publiques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286660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participation bénéficiaires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15 050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20 485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+5 435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78011"/>
                  </a:ext>
                </a:extLst>
              </a:tr>
              <a:tr h="5144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Subvention équipement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2 667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+2 000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 Vinci 8000€ matériel informatique 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820215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autres : dons, AG, intérêts…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3 394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5 586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+2 192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intérêts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023352"/>
                  </a:ext>
                </a:extLst>
              </a:tr>
              <a:tr h="26003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30589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GENERALES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125 240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140 773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+15 533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637063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rémunérations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79 179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85 538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+6 359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à niveau salaires (+8% après +10,4%)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828837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charges sociales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27 981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31 341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+3 360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94319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provisions / personnel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3 459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+4 264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217578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autres frais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18 885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20 435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+1 550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+1959 amortissements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870922"/>
                  </a:ext>
                </a:extLst>
              </a:tr>
              <a:tr h="26003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600503"/>
                  </a:ext>
                </a:extLst>
              </a:tr>
              <a:tr h="3534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+11 827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+9 305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-2 522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662483"/>
                  </a:ext>
                </a:extLst>
              </a:tr>
              <a:tr h="267197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711649"/>
                  </a:ext>
                </a:extLst>
              </a:tr>
              <a:tr h="3534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Bénévolat 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euros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330 429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320 833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-9 596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6561h (2023) contre 7106h (2022)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802543"/>
                  </a:ext>
                </a:extLst>
              </a:tr>
              <a:tr h="3534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Avantages en nature 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euros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34 403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99 786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65 383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Détail 2023, 78.134€ Mairie / 21 652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891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5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35C6E1D-E8CD-0D9C-5C50-0CE30C2B1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3134"/>
              </p:ext>
            </p:extLst>
          </p:nvPr>
        </p:nvGraphicFramePr>
        <p:xfrm>
          <a:off x="107156" y="126124"/>
          <a:ext cx="8952762" cy="6531333"/>
        </p:xfrm>
        <a:graphic>
          <a:graphicData uri="http://schemas.openxmlformats.org/drawingml/2006/table">
            <a:tbl>
              <a:tblPr/>
              <a:tblGrid>
                <a:gridCol w="2429165">
                  <a:extLst>
                    <a:ext uri="{9D8B030D-6E8A-4147-A177-3AD203B41FA5}">
                      <a16:colId xmlns:a16="http://schemas.microsoft.com/office/drawing/2014/main" val="3618337563"/>
                    </a:ext>
                  </a:extLst>
                </a:gridCol>
                <a:gridCol w="959688">
                  <a:extLst>
                    <a:ext uri="{9D8B030D-6E8A-4147-A177-3AD203B41FA5}">
                      <a16:colId xmlns:a16="http://schemas.microsoft.com/office/drawing/2014/main" val="1419104714"/>
                    </a:ext>
                  </a:extLst>
                </a:gridCol>
                <a:gridCol w="959688">
                  <a:extLst>
                    <a:ext uri="{9D8B030D-6E8A-4147-A177-3AD203B41FA5}">
                      <a16:colId xmlns:a16="http://schemas.microsoft.com/office/drawing/2014/main" val="1162308081"/>
                    </a:ext>
                  </a:extLst>
                </a:gridCol>
                <a:gridCol w="148523">
                  <a:extLst>
                    <a:ext uri="{9D8B030D-6E8A-4147-A177-3AD203B41FA5}">
                      <a16:colId xmlns:a16="http://schemas.microsoft.com/office/drawing/2014/main" val="1685495868"/>
                    </a:ext>
                  </a:extLst>
                </a:gridCol>
                <a:gridCol w="2536322">
                  <a:extLst>
                    <a:ext uri="{9D8B030D-6E8A-4147-A177-3AD203B41FA5}">
                      <a16:colId xmlns:a16="http://schemas.microsoft.com/office/drawing/2014/main" val="3479258491"/>
                    </a:ext>
                  </a:extLst>
                </a:gridCol>
                <a:gridCol w="959688">
                  <a:extLst>
                    <a:ext uri="{9D8B030D-6E8A-4147-A177-3AD203B41FA5}">
                      <a16:colId xmlns:a16="http://schemas.microsoft.com/office/drawing/2014/main" val="542839885"/>
                    </a:ext>
                  </a:extLst>
                </a:gridCol>
                <a:gridCol w="959688">
                  <a:extLst>
                    <a:ext uri="{9D8B030D-6E8A-4147-A177-3AD203B41FA5}">
                      <a16:colId xmlns:a16="http://schemas.microsoft.com/office/drawing/2014/main" val="379542181"/>
                    </a:ext>
                  </a:extLst>
                </a:gridCol>
              </a:tblGrid>
              <a:tr h="5316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AFI Bilan au 31 décembre 2023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75817"/>
                  </a:ext>
                </a:extLst>
              </a:tr>
              <a:tr h="267354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772116"/>
                  </a:ext>
                </a:extLst>
              </a:tr>
              <a:tr h="267354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61599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ACTIF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31.12.2023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31.12.2022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PASSIF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31.12.2023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31.12.2022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865833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157391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Immobilisations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5 288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8 956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Fonds associatif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240 321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228 494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772244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Parts BRED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110 793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52 566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Résultat de l’exercice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9 305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11 827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381226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Subventions d'équipement nettes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4 666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7 333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239055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ACTIF IMMOBILISE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116 081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61 522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FONDS PROPRES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254 292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247 654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258507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Subventions à recevoir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5 575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PROVISIONS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24 402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23 335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721424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Livret A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85 317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82 899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Fournisseurs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3 612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936274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Comptes courants + caisse + chq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38 074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140 861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Dettes fiscales et sociales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18 566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17 540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643903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Comptes à terme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60 000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dettes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863514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Charges constatées d’avance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Produits constatés d’avance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216630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ACTIF CIRCULANT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184 791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230 329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DETTES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22 178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20 862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746153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300 872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291 851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300 872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291 851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99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1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494270" y="2726460"/>
            <a:ext cx="6170850" cy="85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25000" lnSpcReduction="20000"/>
          </a:bodyPr>
          <a:lstStyle/>
          <a:p>
            <a:pPr algn="ctr"/>
            <a:r>
              <a:rPr lang="fr-FR" sz="24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III</a:t>
            </a:r>
            <a:r>
              <a:rPr lang="fr-FR" sz="45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 </a:t>
            </a:r>
            <a:r>
              <a:rPr lang="fr-FR" sz="24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– RAPPORTS DU COMMISSAIRE AUX COMPTES</a:t>
            </a:r>
            <a:endParaRPr lang="fr-FR" sz="24000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8434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277460" y="1509823"/>
            <a:ext cx="6463042" cy="4348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/>
            <a:r>
              <a:rPr lang="fr-FR" sz="6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IV – APPROBATION DES COMPTES 2023 ET AFFECTATION DU RESULTAT 2023</a:t>
            </a:r>
            <a:endParaRPr lang="fr-FR" sz="6000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424070" y="3482460"/>
            <a:ext cx="6170850" cy="85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93500"/>
          </a:bodyPr>
          <a:lstStyle/>
          <a:p>
            <a:pPr algn="ctr"/>
            <a:endParaRPr lang="fr-FR" sz="3000" spc="-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540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A0F74-0F5F-47A7-9633-D23F2D4F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1458546"/>
            <a:ext cx="8229240" cy="4154984"/>
          </a:xfrm>
        </p:spPr>
        <p:txBody>
          <a:bodyPr/>
          <a:lstStyle/>
          <a:p>
            <a:pPr algn="ctr"/>
            <a:r>
              <a:rPr lang="fr-FR" sz="6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 – APPROBATION DU MONTANT DES COTISATIONS (Adhérents) ET DU BUDGET 2024</a:t>
            </a:r>
            <a:br>
              <a:rPr lang="fr-FR" sz="6000" spc="-1" dirty="0">
                <a:solidFill>
                  <a:srgbClr val="7030A0"/>
                </a:solidFill>
              </a:rPr>
            </a:br>
            <a:endParaRPr lang="fr-FR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4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39814B8-666C-4BC2-BE63-A7DE3D40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6447"/>
            <a:ext cx="5143500" cy="276446"/>
          </a:xfrm>
        </p:spPr>
        <p:txBody>
          <a:bodyPr>
            <a:normAutofit lnSpcReduction="10000"/>
          </a:bodyPr>
          <a:lstStyle/>
          <a:p>
            <a:r>
              <a:rPr lang="fr-FR" sz="1400" b="1" dirty="0"/>
              <a:t>AFI -  BUDGET 2024 </a:t>
            </a:r>
            <a:r>
              <a:rPr lang="fr-FR" sz="1400" dirty="0"/>
              <a:t>(en équilibre)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20583D-B3B1-A17F-C522-778C2E000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691663"/>
            <a:ext cx="8487508" cy="609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037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6ECF7-E992-43C8-AAC1-1EF8A699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2484902"/>
            <a:ext cx="7814570" cy="2492990"/>
          </a:xfrm>
        </p:spPr>
        <p:txBody>
          <a:bodyPr/>
          <a:lstStyle/>
          <a:p>
            <a:pPr algn="ctr"/>
            <a:r>
              <a:rPr lang="fr-FR" sz="6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VI</a:t>
            </a:r>
            <a:r>
              <a:rPr lang="fr-FR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– </a:t>
            </a:r>
            <a:r>
              <a:rPr lang="fr-FR" sz="6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RENOUVELLEMENT MANDAT ADMINISTRATEUR</a:t>
            </a:r>
            <a:endParaRPr lang="fr-FR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80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BF0A8-FA0F-4045-AF7F-B153EFC0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0" y="3013385"/>
            <a:ext cx="8229240" cy="1661993"/>
          </a:xfrm>
        </p:spPr>
        <p:txBody>
          <a:bodyPr/>
          <a:lstStyle/>
          <a:p>
            <a:pPr algn="ctr"/>
            <a:r>
              <a:rPr lang="fr-FR" sz="60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VIII – QUESTIONS DIVERSES</a:t>
            </a:r>
            <a:endParaRPr lang="fr-FR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1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ABC1FF19-CD3E-4623-B1CA-4F306F93D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862525"/>
              </p:ext>
            </p:extLst>
          </p:nvPr>
        </p:nvGraphicFramePr>
        <p:xfrm>
          <a:off x="1376362" y="1084522"/>
          <a:ext cx="7012726" cy="536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64533" y="177970"/>
            <a:ext cx="8289360" cy="64099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marL="1800">
              <a:lnSpc>
                <a:spcPct val="100000"/>
              </a:lnSpc>
              <a:spcBef>
                <a:spcPts val="641"/>
              </a:spcBef>
              <a:buClr>
                <a:srgbClr val="E46C0A"/>
              </a:buClr>
            </a:pPr>
            <a:r>
              <a:rPr lang="fr-FR" sz="25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Les salariées</a:t>
            </a:r>
            <a:endParaRPr lang="fr-FR" sz="25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439"/>
              </a:spcBef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 personnes – </a:t>
            </a:r>
            <a:r>
              <a:rPr lang="fr-FR" sz="2200" spc="-1" dirty="0">
                <a:solidFill>
                  <a:srgbClr val="000000"/>
                </a:solidFill>
                <a:latin typeface="Calibri"/>
                <a:ea typeface="DejaVu Sans"/>
              </a:rPr>
              <a:t> 2,42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ETP en 2023</a:t>
            </a:r>
          </a:p>
          <a:p>
            <a:pPr marL="343080" indent="-341280">
              <a:lnSpc>
                <a:spcPct val="100000"/>
              </a:lnSpc>
              <a:spcBef>
                <a:spcPts val="439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Cécile Dauguet : Formation Cognacq Jay et musée d’Art moderne </a:t>
            </a:r>
          </a:p>
          <a:p>
            <a:pPr marL="343080" indent="-341280">
              <a:spcBef>
                <a:spcPts val="439"/>
              </a:spcBef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</a:rPr>
              <a:t>Sylvie Romejko: Formation « la ligue de l’enseignement » </a:t>
            </a:r>
            <a:r>
              <a:rPr lang="fr-FR" sz="2200" spc="-1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22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Mécanisme de l’apprentissage et pédagogie du détour</a:t>
            </a:r>
            <a:endParaRPr lang="fr-FR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1280">
              <a:lnSpc>
                <a:spcPct val="100000"/>
              </a:lnSpc>
              <a:spcBef>
                <a:spcPts val="439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                             Consolidation de la formation EXCEL via Alten </a:t>
            </a:r>
          </a:p>
          <a:p>
            <a:pPr marL="343080" indent="-341280">
              <a:lnSpc>
                <a:spcPct val="100000"/>
              </a:lnSpc>
              <a:spcBef>
                <a:spcPts val="439"/>
              </a:spcBef>
            </a:pPr>
            <a:endParaRPr lang="fr-FR" sz="22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DejaVu Sans"/>
            </a:endParaRPr>
          </a:p>
          <a:p>
            <a:pPr marL="343080" indent="-341280">
              <a:lnSpc>
                <a:spcPct val="100000"/>
              </a:lnSpc>
              <a:spcBef>
                <a:spcPts val="439"/>
              </a:spcBef>
            </a:pPr>
            <a:r>
              <a:rPr lang="fr-FR" sz="2200" spc="-1" dirty="0">
                <a:latin typeface="Calibri"/>
                <a:ea typeface="DejaVu Sans"/>
              </a:rPr>
              <a:t>Novembre -Décembre : Tenue de plusieurs réunions afin de mettre en conformité les contrats de travail de nos salariées </a:t>
            </a:r>
          </a:p>
          <a:p>
            <a:pPr marL="343080" indent="-341280">
              <a:lnSpc>
                <a:spcPct val="100000"/>
              </a:lnSpc>
              <a:spcBef>
                <a:spcPts val="439"/>
              </a:spcBef>
            </a:pPr>
            <a:r>
              <a:rPr lang="fr-FR" sz="2200" spc="-1" dirty="0">
                <a:latin typeface="Calibri"/>
                <a:ea typeface="DejaVu Sans"/>
              </a:rPr>
              <a:t>suite à accord de Branche ELISFA validé en Février par les partenaires sociaux (mise en force : janvier 2024) </a:t>
            </a:r>
            <a:endParaRPr lang="fr-FR" sz="2200" b="0" strike="noStrike" spc="-1" dirty="0">
              <a:latin typeface="Calibri"/>
              <a:ea typeface="DejaVu Sans"/>
            </a:endParaRPr>
          </a:p>
          <a:p>
            <a:pPr marL="343080" indent="-341280">
              <a:lnSpc>
                <a:spcPct val="100000"/>
              </a:lnSpc>
              <a:spcBef>
                <a:spcPts val="439"/>
              </a:spcBef>
            </a:pPr>
            <a:endParaRPr lang="fr-FR" sz="22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DejaVu Sans"/>
            </a:endParaRPr>
          </a:p>
          <a:p>
            <a:pPr marL="1800">
              <a:lnSpc>
                <a:spcPct val="100000"/>
              </a:lnSpc>
              <a:spcBef>
                <a:spcPts val="641"/>
              </a:spcBef>
              <a:buClr>
                <a:srgbClr val="E46C0A"/>
              </a:buClr>
            </a:pPr>
            <a:r>
              <a:rPr lang="fr-FR" sz="25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Les bénévoles/Adhérents</a:t>
            </a:r>
            <a:endParaRPr lang="fr-FR" sz="25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88 personnes dont 84 Bénévoles opérationnels :	 4,1 ETP en 2023	</a:t>
            </a:r>
            <a:endParaRPr lang="fr-FR" sz="22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6561 heures de bénévolat :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	Cours de Français adultes                 	      : </a:t>
            </a:r>
            <a:r>
              <a:rPr lang="fr-FR" sz="2200" spc="-1" dirty="0">
                <a:solidFill>
                  <a:srgbClr val="000000"/>
                </a:solidFill>
                <a:latin typeface="Calibri"/>
                <a:ea typeface="DejaVu Sans"/>
              </a:rPr>
              <a:t>2 771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heures</a:t>
            </a:r>
          </a:p>
          <a:p>
            <a:pPr marL="34470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Accompagnement secondaire PDS  	      : 2 353 heures</a:t>
            </a:r>
          </a:p>
          <a:p>
            <a:pPr marL="34470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fr-FR" sz="2200" spc="-1" dirty="0">
                <a:solidFill>
                  <a:srgbClr val="000000"/>
                </a:solidFill>
                <a:latin typeface="Calibri"/>
                <a:ea typeface="DejaVu Sans"/>
              </a:rPr>
              <a:t>Accompagnement scolaire Square   	      :    888 heures</a:t>
            </a:r>
          </a:p>
          <a:p>
            <a:pPr marL="34470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fr-FR" sz="2200" spc="-1" dirty="0">
                <a:solidFill>
                  <a:srgbClr val="000000"/>
                </a:solidFill>
                <a:latin typeface="Calibri"/>
                <a:ea typeface="DejaVu Sans"/>
              </a:rPr>
              <a:t>Administration - gestion                     	      :    549 heures</a:t>
            </a:r>
            <a:endParaRPr lang="fr-FR" sz="2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endParaRPr lang="fr-FR" sz="2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b="1" spc="-1" dirty="0">
                <a:solidFill>
                  <a:srgbClr val="000000"/>
                </a:solidFill>
                <a:latin typeface="Calibri"/>
              </a:rPr>
              <a:t>Formations secteur adultes </a:t>
            </a:r>
            <a:r>
              <a:rPr lang="fr-FR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18/19 septembre : Formation initiale (interne) : le jeu en classe de langue-Ludifier les contenus grammaticaux-Diversifier ses pratiques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26 octobre : les relais du champ social au Louvre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9 novembre : Formation au musée Cognac Jay dans le cadre du champ social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14 décembre :  </a:t>
            </a:r>
            <a:r>
              <a:rPr lang="fr-FR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Formation au Musée d’art Moderne de la Ville de Paris</a:t>
            </a:r>
            <a:br>
              <a:rPr lang="fr-FR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fr-FR" sz="22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Formation Radya : Découverte des ASL- Gérer l’hétérogénéité d’un public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MOOC Cavilam de Vichy : Accompagner les primo-arrivants dans leur apprentissage de la langue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endParaRPr lang="fr-FR" sz="2200" spc="-1" dirty="0">
              <a:solidFill>
                <a:srgbClr val="000000"/>
              </a:solidFill>
              <a:latin typeface="Calibri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b="1" spc="-1" dirty="0">
                <a:solidFill>
                  <a:srgbClr val="000000"/>
                </a:solidFill>
                <a:latin typeface="Calibri"/>
              </a:rPr>
              <a:t>Formation Accompagnement scolaire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Ligue de l’enseignement : </a:t>
            </a:r>
            <a:r>
              <a:rPr lang="fr-FR" sz="22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Mécanisme de l’apprentissage et pédagogie du détour</a:t>
            </a:r>
            <a:endParaRPr lang="fr-FR" sz="2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D4510-730A-40EB-BAB0-D5D11413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893482"/>
            <a:ext cx="8229240" cy="7478970"/>
          </a:xfrm>
        </p:spPr>
        <p:txBody>
          <a:bodyPr/>
          <a:lstStyle/>
          <a:p>
            <a:pPr algn="ctr"/>
            <a:b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Les activités des secteurs</a:t>
            </a:r>
          </a:p>
        </p:txBody>
      </p:sp>
    </p:spTree>
    <p:extLst>
      <p:ext uri="{BB962C8B-B14F-4D97-AF65-F5344CB8AC3E}">
        <p14:creationId xmlns:p14="http://schemas.microsoft.com/office/powerpoint/2010/main" val="103258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D6894-6F5F-47D9-A25E-94FE7B84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61" y="433387"/>
            <a:ext cx="8229240" cy="457199"/>
          </a:xfrm>
        </p:spPr>
        <p:txBody>
          <a:bodyPr/>
          <a:lstStyle/>
          <a:p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Evolution de l’activité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AA6618C-83EE-47B9-83E3-A50BD5FA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160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D074F02-396D-4050-9AF4-340CA132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157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FA477B4-227E-4BC0-A3B2-74C1E4831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1519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386C060-2E46-4630-825A-B808B3B1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1519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F94C8CC-9CCE-7B7A-9396-5C926BDA5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52260"/>
              </p:ext>
            </p:extLst>
          </p:nvPr>
        </p:nvGraphicFramePr>
        <p:xfrm>
          <a:off x="134479" y="1190563"/>
          <a:ext cx="8884160" cy="597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115777" imgH="3528861" progId="Excel.Sheet.12">
                  <p:embed/>
                </p:oleObj>
              </mc:Choice>
              <mc:Fallback>
                <p:oleObj name="Worksheet" r:id="rId3" imgW="10115777" imgH="3528861" progId="Excel.Shee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FD27E43D-AA83-649C-6240-36904A51C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79" y="1190563"/>
                        <a:ext cx="8884160" cy="5973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67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274680"/>
            <a:ext cx="8227800" cy="235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u="sng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Calibri"/>
                <a:ea typeface="DejaVu Sans"/>
              </a:rPr>
              <a:t>2.1</a:t>
            </a:r>
            <a:r>
              <a:rPr lang="fr-FR" sz="3600" b="0" u="sng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Calibri"/>
                <a:ea typeface="DejaVu Sans"/>
              </a:rPr>
              <a:t> </a:t>
            </a:r>
            <a:r>
              <a:rPr lang="fr-FR" sz="2800" b="0" u="sng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Calibri"/>
                <a:ea typeface="DejaVu Sans"/>
              </a:rPr>
              <a:t>Ateliers</a:t>
            </a:r>
            <a:r>
              <a:rPr lang="fr-FR" sz="3600" b="0" u="sng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Calibri"/>
                <a:ea typeface="DejaVu Sans"/>
              </a:rPr>
              <a:t> </a:t>
            </a:r>
            <a:r>
              <a:rPr lang="fr-FR" sz="2800" b="0" u="sng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Calibri"/>
                <a:ea typeface="DejaVu Sans"/>
              </a:rPr>
              <a:t>adultes</a:t>
            </a:r>
            <a:r>
              <a:rPr lang="fr-FR" sz="3600" b="0" u="sng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Calibri"/>
                <a:ea typeface="DejaVu Sans"/>
              </a:rPr>
              <a:t> </a:t>
            </a:r>
            <a:endParaRPr lang="fr-FR" sz="36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390599" y="685800"/>
            <a:ext cx="8587703" cy="60709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Apprenants :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175 apprenants inscrits à fin Décembre (198 inscrits début mi-mars 2024)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Bénévoles :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26 bénévoles dont 1 en formation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Cours et ateliers : 09/2023-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Mise en place d’une tarification, fonction des revenus familiaux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 ateliers ASL et alphabétisation (A1-A2/A3- A4)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8 classes de FLE (3 oraux- 1 A1- 2A2- 2B1)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 ateliers complémentaires: Ateliers d’écriture, de conversation, d’informatique et de préparation aux DELF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endParaRPr lang="fr-FR" sz="1400" b="1" spc="-1" dirty="0">
              <a:solidFill>
                <a:srgbClr val="000000"/>
              </a:solidFill>
              <a:latin typeface="Calibri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1400" b="1" spc="-1" dirty="0">
                <a:solidFill>
                  <a:srgbClr val="000000"/>
                </a:solidFill>
                <a:latin typeface="Calibri"/>
              </a:rPr>
              <a:t>Formations secteur adultes </a:t>
            </a:r>
            <a:r>
              <a:rPr lang="fr-FR" sz="14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18/19 septembre : Formation initiale (interne) : le jeu en classe de langue-Ludifier les contenus grammaticaux-Diversifier ses pratiques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26 octobre : les relais du champ social au Louvre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9 novembre : Formation au musée Cognac Jay dans le cadre du champ social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14 décembre : 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Formation au Musée d’art Moderne de la Ville de Paris</a:t>
            </a:r>
            <a:endParaRPr lang="fr-FR" sz="14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Formation Radya : Découverte des ASL- Gérer l’hétérogénéité d’un public</a:t>
            </a:r>
          </a:p>
          <a:p>
            <a:pPr marL="343080" indent="-341280">
              <a:lnSpc>
                <a:spcPct val="100000"/>
              </a:lnSpc>
              <a:spcBef>
                <a:spcPts val="400"/>
              </a:spcBef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MOOC Cavilam de Vichy : Accompagner les primo-arrivants dans leur apprentissage de la langue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Résultats DELF : (taux de réussite: 91,3%)</a:t>
            </a:r>
            <a:endParaRPr lang="fr-FR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Session Juin 2023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:                    A2 : 5 admis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1 échec      B1 :12 admis - 1 échec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Session octobre/ novembre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:  A2 : 3 admis </a:t>
            </a:r>
            <a:r>
              <a:rPr lang="fr-FR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     </a:t>
            </a:r>
            <a:r>
              <a:rPr lang="fr-F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B1 : 1 admis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fr-FR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fr-FR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</a:pPr>
            <a:endParaRPr lang="fr-FR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50DD68-E405-1245-9CB3-210E44EBA79F}"/>
              </a:ext>
            </a:extLst>
          </p:cNvPr>
          <p:cNvSpPr txBox="1"/>
          <p:nvPr/>
        </p:nvSpPr>
        <p:spPr>
          <a:xfrm>
            <a:off x="576870" y="63715"/>
            <a:ext cx="8039356" cy="5044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Sorties : </a:t>
            </a:r>
            <a:endParaRPr lang="fr-FR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r-FR" sz="1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</a:t>
            </a: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février: Jeux de piste Butte aux cailles autour du Street Art  et sortie pour l’Atelier ASL 1 à la Manufacture de Sèvres pour l’exposition « formes vivantes »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10 février : exposition Frida Khalo et la mode pour la classe de A2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 mars : musée d</a:t>
            </a:r>
            <a:r>
              <a:rPr lang="fr-FR" sz="1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’Art et d’Histoire </a:t>
            </a: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 Ville de Meudon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7 avril : exposition CAPITALE(S)- 60 ans de Street Art- à l’Hôtel de Ville de Paris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20 juin : sortie de fi</a:t>
            </a:r>
            <a:r>
              <a:rPr lang="fr-FR" sz="1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 </a:t>
            </a: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d’année : bateau-mouche, pique-nique et jeu de piste sur l’Ile de la Cité et l’Ile Saint Louis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20 octobre : Kiosque Othoniel, colonnes de Buren et jardin des Tuileries- Festival Art Basel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22 décembre : Musée d’ Art Moderne de la Ville de Paris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0888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11183</TotalTime>
  <Words>2926</Words>
  <Application>Microsoft Office PowerPoint</Application>
  <PresentationFormat>Affichage à l'écran (4:3)</PresentationFormat>
  <Paragraphs>533</Paragraphs>
  <Slides>38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1_Thème Office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2- Les activités des secteurs</vt:lpstr>
      <vt:lpstr>Evolution de l’activité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Domiciliation des apprenants </vt:lpstr>
      <vt:lpstr>2.2 Accompagnement scolaire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3. Relations extérieures et communication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 – APPROBATION DU MONTANT DES COTISATIONS (Adhérents) ET DU BUDGET 2024 </vt:lpstr>
      <vt:lpstr>Présentation PowerPoint</vt:lpstr>
      <vt:lpstr>VI – RENOUVELLEMENT MANDAT ADMINISTRATEUR</vt:lpstr>
      <vt:lpstr>VIII – QUESTIONS 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 Dargoeuves</dc:creator>
  <cp:lastModifiedBy>daniel muraille</cp:lastModifiedBy>
  <cp:revision>291</cp:revision>
  <cp:lastPrinted>2024-04-24T17:37:46Z</cp:lastPrinted>
  <dcterms:created xsi:type="dcterms:W3CDTF">2019-04-04T12:47:31Z</dcterms:created>
  <dcterms:modified xsi:type="dcterms:W3CDTF">2024-04-24T18:07:13Z</dcterms:modified>
</cp:coreProperties>
</file>